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" name="Shape 13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大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571500" y="4749800"/>
            <a:ext cx="11868094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Shape 13"/>
          <p:cNvSpPr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14" name="Shape 14"/>
          <p:cNvSpPr/>
          <p:nvPr>
            <p:ph type="body" sz="quarter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5" name="Shape 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body" sz="quarter" idx="13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57200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–王大明</a:t>
            </a:r>
          </a:p>
        </p:txBody>
      </p:sp>
      <p:sp>
        <p:nvSpPr>
          <p:cNvPr id="102" name="Shape 102"/>
          <p:cNvSpPr/>
          <p:nvPr>
            <p:ph type="body" sz="quarter" idx="14"/>
          </p:nvPr>
        </p:nvSpPr>
        <p:spPr>
          <a:xfrm>
            <a:off x="1270000" y="4241799"/>
            <a:ext cx="10464800" cy="8128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457200">
              <a:spcBef>
                <a:spcPts val="2400"/>
              </a:spcBef>
              <a:buSzTx/>
              <a:buFontTx/>
              <a:buNone/>
              <a:defRPr sz="4000"/>
            </a:lvl1pPr>
          </a:lstStyle>
          <a:p>
            <a:pPr/>
            <a:r>
              <a:t>「在此輸入名言語錄。」</a:t>
            </a:r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1" name="Shape 11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07376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-6009" y="1225278"/>
            <a:ext cx="9755734" cy="7315202"/>
          </a:xfrm>
          <a:prstGeom prst="rect">
            <a:avLst/>
          </a:prstGeom>
          <a:gradFill>
            <a:gsLst>
              <a:gs pos="0">
                <a:srgbClr val="000208">
                  <a:alpha val="0"/>
                </a:srgbClr>
              </a:gs>
              <a:gs pos="100000">
                <a:srgbClr val="000208">
                  <a:alpha val="59607"/>
                </a:srgbClr>
              </a:gs>
            </a:gsLst>
            <a:lin ang="10800025"/>
          </a:gradFill>
          <a:ln w="12700">
            <a:miter lim="400000"/>
          </a:ln>
        </p:spPr>
        <p:txBody>
          <a:bodyPr lIns="65022" tIns="65022" rIns="65022" bIns="65022" anchor="ctr"/>
          <a:lstStyle/>
          <a:p>
            <a:pPr defTabSz="1733973">
              <a:defRPr sz="4400">
                <a:solidFill>
                  <a:srgbClr val="FFFFFF"/>
                </a:solidFill>
              </a:defRPr>
            </a:pPr>
          </a:p>
        </p:txBody>
      </p:sp>
      <p:sp>
        <p:nvSpPr>
          <p:cNvPr id="126" name="Shape 126"/>
          <p:cNvSpPr/>
          <p:nvPr>
            <p:ph type="sldNum" sz="quarter" idx="2"/>
          </p:nvPr>
        </p:nvSpPr>
        <p:spPr>
          <a:xfrm>
            <a:off x="12197071" y="7749250"/>
            <a:ext cx="753045" cy="780751"/>
          </a:xfrm>
          <a:prstGeom prst="rect">
            <a:avLst/>
          </a:prstGeom>
        </p:spPr>
        <p:txBody>
          <a:bodyPr lIns="130025" tIns="130025" rIns="130025" bIns="130025" anchor="ctr"/>
          <a:lstStyle>
            <a:lvl1pPr defTabSz="1733973">
              <a:defRPr b="1" sz="3400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Shape 23"/>
          <p:cNvSpPr/>
          <p:nvPr>
            <p:ph type="pic" idx="13"/>
          </p:nvPr>
        </p:nvSpPr>
        <p:spPr>
          <a:xfrm>
            <a:off x="0" y="0"/>
            <a:ext cx="13004800" cy="7594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Shape 24"/>
          <p:cNvSpPr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大標題文字</a:t>
            </a:r>
          </a:p>
        </p:txBody>
      </p:sp>
      <p:sp>
        <p:nvSpPr>
          <p:cNvPr id="25" name="Shape 25"/>
          <p:cNvSpPr/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/>
            <a:r>
              <a:t>大標題文字</a:t>
            </a:r>
          </a:p>
        </p:txBody>
      </p:sp>
      <p:sp>
        <p:nvSpPr>
          <p:cNvPr id="34" name="Shape 3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571500" y="4864100"/>
            <a:ext cx="5334476" cy="5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Shape 42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" name="Shape 43"/>
          <p:cNvSpPr/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44" name="Shape 44"/>
          <p:cNvSpPr/>
          <p:nvPr>
            <p:ph type="body" sz="quarter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5" name="Shape 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53" name="Shape 5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571500" y="1968500"/>
            <a:ext cx="5073394" cy="1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0" name="Shape 70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1" name="Shape 71"/>
          <p:cNvSpPr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72" name="Shape 72"/>
          <p:cNvSpPr/>
          <p:nvPr>
            <p:ph type="body" sz="half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3" name="Shape 73"/>
          <p:cNvSpPr/>
          <p:nvPr>
            <p:ph type="sldNum" sz="quarter" idx="2"/>
          </p:nvPr>
        </p:nvSpPr>
        <p:spPr>
          <a:xfrm>
            <a:off x="510743" y="9194800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1" name="Shape 8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 flipH="1">
            <a:off x="9055098" y="508000"/>
            <a:ext cx="128" cy="797563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9" name="Shape 89"/>
          <p:cNvSpPr/>
          <p:nvPr/>
        </p:nvSpPr>
        <p:spPr>
          <a:xfrm>
            <a:off x="9055096" y="4464050"/>
            <a:ext cx="3448503" cy="5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0" name="Shape 90"/>
          <p:cNvSpPr/>
          <p:nvPr>
            <p:ph type="pic" sz="quarter" idx="13"/>
          </p:nvPr>
        </p:nvSpPr>
        <p:spPr>
          <a:xfrm>
            <a:off x="9220200" y="4622800"/>
            <a:ext cx="3276600" cy="386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Shape 91"/>
          <p:cNvSpPr/>
          <p:nvPr>
            <p:ph type="pic" sz="quarter" idx="14"/>
          </p:nvPr>
        </p:nvSpPr>
        <p:spPr>
          <a:xfrm>
            <a:off x="9220200" y="508000"/>
            <a:ext cx="3276600" cy="379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Shape 92"/>
          <p:cNvSpPr/>
          <p:nvPr>
            <p:ph type="pic" idx="15"/>
          </p:nvPr>
        </p:nvSpPr>
        <p:spPr>
          <a:xfrm>
            <a:off x="520700" y="508000"/>
            <a:ext cx="8369300" cy="797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Shape 93"/>
          <p:cNvSpPr/>
          <p:nvPr>
            <p:ph type="body" sz="quarter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6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3" Type="http://schemas.openxmlformats.org/officeDocument/2006/relationships/hyperlink" Target="https://www.facebook.com/sports.rhythm.training.taiwan.hongkong.macau/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round-group-growth-hands-461049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3954" r="0" b="1395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6" name="Shape 1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249936">
              <a:spcBef>
                <a:spcPts val="800"/>
              </a:spcBef>
              <a:defRPr sz="3280">
                <a:uFill>
                  <a:solidFill>
                    <a:srgbClr val="000000"/>
                  </a:solidFill>
                </a:uFill>
                <a:latin typeface="PingFang TC Medium"/>
                <a:ea typeface="PingFang TC Medium"/>
                <a:cs typeface="PingFang TC Medium"/>
                <a:sym typeface="PingFang TC Medium"/>
              </a:defRPr>
            </a:pPr>
            <a:r>
              <a:t>108</a:t>
            </a:r>
            <a:r>
              <a:t>年度「</a:t>
            </a:r>
            <a:r>
              <a:rPr>
                <a:solidFill>
                  <a:srgbClr val="222222"/>
                </a:solidFill>
                <a:uFill>
                  <a:solidFill>
                    <a:srgbClr val="222222"/>
                  </a:solidFill>
                </a:uFill>
              </a:rPr>
              <a:t>新課綱體育素養</a:t>
            </a:r>
            <a:r>
              <a:t>導向</a:t>
            </a:r>
            <a:r>
              <a:rPr>
                <a:solidFill>
                  <a:srgbClr val="222222"/>
                </a:solidFill>
                <a:uFill>
                  <a:solidFill>
                    <a:srgbClr val="222222"/>
                  </a:solidFill>
                </a:uFill>
              </a:rPr>
              <a:t>教學增能實作系列(</a:t>
            </a:r>
            <a:r>
              <a:t>二</a:t>
            </a:r>
            <a:r>
              <a:rPr>
                <a:solidFill>
                  <a:srgbClr val="222222"/>
                </a:solidFill>
                <a:uFill>
                  <a:solidFill>
                    <a:srgbClr val="222222"/>
                  </a:solidFill>
                </a:uFill>
              </a:rPr>
              <a:t>)</a:t>
            </a:r>
            <a:r>
              <a:t>」研習</a:t>
            </a:r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2288"/>
            </a:lvl1pPr>
          </a:lstStyle>
          <a:p>
            <a:pPr/>
            <a:r>
              <a:t>台北市高中健體學科平台  歡迎您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action-adult-american-football-athletes-260606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201" r="0" b="620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9" name="Shape 1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Yuanti TC"/>
                <a:ea typeface="Yuanti TC"/>
                <a:cs typeface="Yuanti TC"/>
                <a:sym typeface="Yuanti TC"/>
              </a:defRPr>
            </a:lvl1pPr>
          </a:lstStyle>
          <a:p>
            <a:pPr/>
            <a:r>
              <a:t>綜合座談</a:t>
            </a:r>
          </a:p>
        </p:txBody>
      </p:sp>
      <p:sp>
        <p:nvSpPr>
          <p:cNvPr id="180" name="Shape 1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2288">
                <a:latin typeface="Yuanti TC"/>
                <a:ea typeface="Yuanti TC"/>
                <a:cs typeface="Yuanti TC"/>
                <a:sym typeface="Yuanti TC"/>
              </a:defRPr>
            </a:lvl1pPr>
          </a:lstStyle>
          <a:p>
            <a:pPr/>
            <a:r>
              <a:t>台北市高中健體學科平台</a:t>
            </a:r>
          </a:p>
        </p:txBody>
      </p:sp>
      <p:sp>
        <p:nvSpPr>
          <p:cNvPr id="181" name="Shape 181"/>
          <p:cNvSpPr/>
          <p:nvPr/>
        </p:nvSpPr>
        <p:spPr>
          <a:xfrm>
            <a:off x="2213630" y="5453944"/>
            <a:ext cx="9331247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213359">
              <a:spcBef>
                <a:spcPts val="700"/>
              </a:spcBef>
              <a:defRPr sz="455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Yuanti TC"/>
                <a:ea typeface="Yuanti TC"/>
                <a:cs typeface="Yuanti TC"/>
                <a:sym typeface="Yuanti TC"/>
              </a:defRPr>
            </a:pPr>
            <a:r>
              <a:t>108</a:t>
            </a:r>
            <a:r>
              <a:t>年度「</a:t>
            </a:r>
            <a:r>
              <a:rPr>
                <a:uFill>
                  <a:solidFill>
                    <a:srgbClr val="222222"/>
                  </a:solidFill>
                </a:uFill>
              </a:rPr>
              <a:t>新課綱體育素養</a:t>
            </a:r>
            <a:r>
              <a:t>導向</a:t>
            </a:r>
            <a:r>
              <a:rPr>
                <a:uFill>
                  <a:solidFill>
                    <a:srgbClr val="222222"/>
                  </a:solidFill>
                </a:uFill>
              </a:rPr>
              <a:t>教學增能實作系列</a:t>
            </a:r>
            <a:r>
              <a:t>（二）</a:t>
            </a:r>
            <a:r>
              <a:t>」研習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sldNum" sz="quarter" idx="4294967295"/>
          </p:nvPr>
        </p:nvSpPr>
        <p:spPr>
          <a:xfrm>
            <a:off x="12220684" y="7749250"/>
            <a:ext cx="729431" cy="7807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25" tIns="130025" rIns="130025" bIns="130025" anchor="ctr"/>
          <a:lstStyle>
            <a:lvl1pPr defTabSz="1733973">
              <a:defRPr b="1" sz="3400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4" name="Shape 184"/>
          <p:cNvSpPr/>
          <p:nvPr>
            <p:ph type="title" idx="4294967295"/>
          </p:nvPr>
        </p:nvSpPr>
        <p:spPr>
          <a:xfrm>
            <a:off x="650238" y="1837260"/>
            <a:ext cx="6600538" cy="3039576"/>
          </a:xfrm>
          <a:prstGeom prst="rect">
            <a:avLst/>
          </a:prstGeom>
        </p:spPr>
        <p:txBody>
          <a:bodyPr lIns="130025" tIns="130025" rIns="130025" bIns="130025"/>
          <a:lstStyle>
            <a:lvl1pPr defTabSz="1335159">
              <a:lnSpc>
                <a:spcPct val="115000"/>
              </a:lnSpc>
              <a:defRPr sz="14014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</a:lstStyle>
          <a:p>
            <a:pPr/>
            <a:r>
              <a:t>Thanks!</a:t>
            </a:r>
          </a:p>
        </p:txBody>
      </p:sp>
      <p:sp>
        <p:nvSpPr>
          <p:cNvPr id="185" name="Shape 185"/>
          <p:cNvSpPr/>
          <p:nvPr>
            <p:ph type="body" sz="half" idx="4294967295"/>
          </p:nvPr>
        </p:nvSpPr>
        <p:spPr>
          <a:xfrm>
            <a:off x="650240" y="4985208"/>
            <a:ext cx="8443237" cy="3039575"/>
          </a:xfrm>
          <a:prstGeom prst="rect">
            <a:avLst/>
          </a:prstGeom>
          <a:effectLst>
            <a:outerShdw sx="100000" sy="100000" kx="0" ky="0" algn="b" rotWithShape="0" blurRad="88900" dist="25400" dir="5400000">
              <a:srgbClr val="000000">
                <a:alpha val="10000"/>
              </a:srgbClr>
            </a:outerShdw>
          </a:effectLst>
        </p:spPr>
        <p:txBody>
          <a:bodyPr lIns="130025" tIns="130025" rIns="130025" bIns="130025"/>
          <a:lstStyle/>
          <a:p>
            <a:pPr marL="0" indent="0" defTabSz="1733973">
              <a:spcBef>
                <a:spcPts val="0"/>
              </a:spcBef>
              <a:buClr>
                <a:srgbClr val="FFFFFF"/>
              </a:buClr>
              <a:buSzTx/>
              <a:buFont typeface="Helvetica"/>
              <a:buNone/>
              <a:defRPr b="1" sz="4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pPr>
            <a:r>
              <a:t>自發、互動、共好</a:t>
            </a:r>
          </a:p>
          <a:p>
            <a:pPr marL="0" indent="0" defTabSz="1733973">
              <a:spcBef>
                <a:spcPts val="0"/>
              </a:spcBef>
              <a:buClr>
                <a:srgbClr val="FFFFFF"/>
              </a:buClr>
              <a:buSzTx/>
              <a:buFont typeface="Helvetica"/>
              <a:buNone/>
              <a:defRPr b="1" sz="4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pPr>
            <a:r>
              <a:t>成就每一個孩子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5900">
                <a:solidFill>
                  <a:srgbClr val="FF9300"/>
                </a:solidFill>
                <a:latin typeface="Yuanti TC"/>
                <a:ea typeface="Yuanti TC"/>
                <a:cs typeface="Yuanti TC"/>
                <a:sym typeface="Yuanti TC"/>
              </a:defRPr>
            </a:lvl1pPr>
          </a:lstStyle>
          <a:p>
            <a:pPr/>
            <a:r>
              <a:t>研習流程表</a:t>
            </a:r>
          </a:p>
        </p:txBody>
      </p:sp>
      <p:graphicFrame>
        <p:nvGraphicFramePr>
          <p:cNvPr id="140" name="Table 140"/>
          <p:cNvGraphicFramePr/>
          <p:nvPr/>
        </p:nvGraphicFramePr>
        <p:xfrm>
          <a:off x="943669" y="2209928"/>
          <a:ext cx="11123812" cy="617701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157017"/>
                <a:gridCol w="940664"/>
                <a:gridCol w="3010127"/>
                <a:gridCol w="3488943"/>
                <a:gridCol w="2520707"/>
              </a:tblGrid>
              <a:tr h="254000"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時</a:t>
                      </a:r>
                      <a:r>
                        <a:t>  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間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配置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研</a:t>
                      </a:r>
                      <a:r>
                        <a:t> 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習</a:t>
                      </a:r>
                      <a:r>
                        <a:t> 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內</a:t>
                      </a:r>
                      <a:r>
                        <a:t> 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容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主持人</a:t>
                      </a:r>
                      <a:r>
                        <a:t>/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講師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地點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08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：</a:t>
                      </a:r>
                      <a:r>
                        <a:t>20</a:t>
                      </a:r>
                    </a:p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08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：</a:t>
                      </a:r>
                      <a:r>
                        <a:t>50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30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分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報到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學科中心專任助理</a:t>
                      </a:r>
                    </a:p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景美女中體育團隊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景美女中體育館三樓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08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：</a:t>
                      </a:r>
                      <a:r>
                        <a:t>50</a:t>
                      </a:r>
                    </a:p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09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：</a:t>
                      </a:r>
                      <a:r>
                        <a:t>00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10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分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開幕式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竹山高中校長陳漢銘</a:t>
                      </a:r>
                    </a:p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景美女中校長</a:t>
                      </a:r>
                      <a:r>
                        <a:rPr>
                          <a:solidFill>
                            <a:srgbClr val="333333"/>
                          </a:solidFill>
                          <a:uFill>
                            <a:solidFill>
                              <a:srgbClr val="333333"/>
                            </a:solidFill>
                          </a:uFill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黃贇瑾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景美女中體育館三樓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09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：</a:t>
                      </a:r>
                      <a:r>
                        <a:t>00</a:t>
                      </a:r>
                    </a:p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10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：</a:t>
                      </a:r>
                      <a:r>
                        <a:t>30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90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分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lnSpc>
                          <a:spcPts val="2000"/>
                        </a:lnSpc>
                        <a:defRPr b="1" spc="23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 spc="0">
                          <a:solidFill>
                            <a:srgbClr val="222222"/>
                          </a:solidFill>
                          <a:uFill>
                            <a:solidFill>
                              <a:srgbClr val="222222"/>
                            </a:solidFill>
                          </a:uFill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新課綱體育素養</a:t>
                      </a:r>
                      <a:r>
                        <a:rPr spc="0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導向</a:t>
                      </a:r>
                      <a:r>
                        <a:rPr spc="0">
                          <a:solidFill>
                            <a:srgbClr val="222222"/>
                          </a:solidFill>
                          <a:uFill>
                            <a:solidFill>
                              <a:srgbClr val="222222"/>
                            </a:solidFill>
                          </a:uFill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教學增能實作系列研習（一）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標楷體"/>
                          <a:ea typeface="標楷體"/>
                          <a:cs typeface="標楷體"/>
                          <a:sym typeface="標楷體"/>
                        </a:defRPr>
                      </a:pPr>
                      <a:r>
                        <a:t>國立科學工業園區實驗高級中學</a:t>
                      </a:r>
                    </a:p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蔡明憲老師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景美女中體育館三樓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10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：</a:t>
                      </a:r>
                      <a:r>
                        <a:t>30</a:t>
                      </a:r>
                    </a:p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10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：</a:t>
                      </a:r>
                      <a:r>
                        <a:t>40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10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分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標楷體"/>
                          <a:ea typeface="標楷體"/>
                          <a:cs typeface="標楷體"/>
                          <a:sym typeface="標楷體"/>
                        </a:defRPr>
                      </a:pPr>
                      <a:r>
                        <a:t>休息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學科中心專任助理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景美女中體育館三樓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10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：</a:t>
                      </a:r>
                      <a:r>
                        <a:t>40</a:t>
                      </a:r>
                    </a:p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12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：</a:t>
                      </a:r>
                      <a:r>
                        <a:t>10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90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分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lnSpc>
                          <a:spcPts val="2000"/>
                        </a:lnSpc>
                        <a:defRPr b="1" spc="23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 spc="0">
                          <a:solidFill>
                            <a:srgbClr val="222222"/>
                          </a:solidFill>
                          <a:uFill>
                            <a:solidFill>
                              <a:srgbClr val="222222"/>
                            </a:solidFill>
                          </a:uFill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新課綱體育素養</a:t>
                      </a:r>
                      <a:r>
                        <a:rPr spc="0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導向</a:t>
                      </a:r>
                      <a:r>
                        <a:rPr spc="0">
                          <a:solidFill>
                            <a:srgbClr val="222222"/>
                          </a:solidFill>
                          <a:uFill>
                            <a:solidFill>
                              <a:srgbClr val="222222"/>
                            </a:solidFill>
                          </a:uFill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教學增能實作系列研習（二）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標楷體"/>
                          <a:ea typeface="標楷體"/>
                          <a:cs typeface="標楷體"/>
                          <a:sym typeface="標楷體"/>
                        </a:defRPr>
                      </a:pPr>
                      <a:r>
                        <a:t>國立科學工業園區實驗高級中學</a:t>
                      </a:r>
                    </a:p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蔡明憲老師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景美女中體育館三樓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12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：</a:t>
                      </a:r>
                      <a:r>
                        <a:t>10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午餐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學科中心專任助理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景美女中體育館三樓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13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：</a:t>
                      </a:r>
                      <a:r>
                        <a:t>10</a:t>
                      </a:r>
                    </a:p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14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：</a:t>
                      </a:r>
                      <a:r>
                        <a:t>40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90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分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素養導向</a:t>
                      </a:r>
                      <a:r>
                        <a:t>概念化體育</a:t>
                      </a:r>
                      <a:r>
                        <a:rPr>
                          <a:solidFill>
                            <a:srgbClr val="222222"/>
                          </a:solidFill>
                          <a:uFill>
                            <a:solidFill>
                              <a:srgbClr val="222222"/>
                            </a:solidFill>
                          </a:uFill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教學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臺北市立景美女子高級中學</a:t>
                      </a:r>
                    </a:p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田珮甄老師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景美女中體育館三樓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14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：</a:t>
                      </a:r>
                      <a:r>
                        <a:t>40</a:t>
                      </a:r>
                    </a:p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15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：</a:t>
                      </a:r>
                      <a:r>
                        <a:t>00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20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分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標楷體"/>
                          <a:ea typeface="標楷體"/>
                          <a:cs typeface="標楷體"/>
                          <a:sym typeface="標楷體"/>
                        </a:defRPr>
                      </a:pPr>
                      <a:r>
                        <a:t>綜合座談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講師群理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景美女中體育館三樓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t>15</a:t>
                      </a: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：</a:t>
                      </a:r>
                      <a:r>
                        <a:t>00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  <a:r>
                        <a:rPr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賦歸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ea typeface="Cambria"/>
                          <a:cs typeface="Cambria"/>
                          <a:sym typeface="Cambri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480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標楷體"/>
                          <a:ea typeface="標楷體"/>
                          <a:cs typeface="標楷體"/>
                          <a:sym typeface="標楷體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football-players-in-blue-jersey-lined-under-grey-white-186076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206" r="0" b="620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3" name="Shape 1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Yuanti TC"/>
                <a:ea typeface="Yuanti TC"/>
                <a:cs typeface="Yuanti TC"/>
                <a:sym typeface="Yuanti TC"/>
              </a:defRPr>
            </a:lvl1pPr>
          </a:lstStyle>
          <a:p>
            <a:pPr/>
            <a:r>
              <a:t>開幕式</a:t>
            </a:r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2288">
                <a:latin typeface="Yuanti TC"/>
                <a:ea typeface="Yuanti TC"/>
                <a:cs typeface="Yuanti TC"/>
                <a:sym typeface="Yuanti TC"/>
              </a:defRPr>
            </a:lvl1pPr>
          </a:lstStyle>
          <a:p>
            <a:pPr/>
            <a:r>
              <a:t>台北市高中健體學科平台</a:t>
            </a:r>
          </a:p>
        </p:txBody>
      </p:sp>
      <p:sp>
        <p:nvSpPr>
          <p:cNvPr id="145" name="Shape 145"/>
          <p:cNvSpPr/>
          <p:nvPr/>
        </p:nvSpPr>
        <p:spPr>
          <a:xfrm>
            <a:off x="1620963" y="560211"/>
            <a:ext cx="9331247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213359">
              <a:spcBef>
                <a:spcPts val="700"/>
              </a:spcBef>
              <a:defRPr sz="455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Yuanti TC"/>
                <a:ea typeface="Yuanti TC"/>
                <a:cs typeface="Yuanti TC"/>
                <a:sym typeface="Yuanti TC"/>
              </a:defRPr>
            </a:pPr>
            <a:r>
              <a:t>108</a:t>
            </a:r>
            <a:r>
              <a:t>年度「</a:t>
            </a:r>
            <a:r>
              <a:rPr>
                <a:uFill>
                  <a:solidFill>
                    <a:srgbClr val="222222"/>
                  </a:solidFill>
                </a:uFill>
              </a:rPr>
              <a:t>新課綱體育素養</a:t>
            </a:r>
            <a:r>
              <a:t>導向</a:t>
            </a:r>
            <a:r>
              <a:rPr>
                <a:uFill>
                  <a:solidFill>
                    <a:srgbClr val="222222"/>
                  </a:solidFill>
                </a:uFill>
              </a:rPr>
              <a:t>教學增能實作系列</a:t>
            </a:r>
            <a:r>
              <a:t>（二）</a:t>
            </a:r>
            <a:r>
              <a:t>」研習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844700" y="477467"/>
            <a:ext cx="3078071" cy="4553606"/>
          </a:xfrm>
          <a:prstGeom prst="rect">
            <a:avLst/>
          </a:prstGeom>
          <a:ln w="9525">
            <a:round/>
          </a:ln>
        </p:spPr>
      </p:pic>
      <p:sp>
        <p:nvSpPr>
          <p:cNvPr id="148" name="Shape 148"/>
          <p:cNvSpPr/>
          <p:nvPr>
            <p:ph type="title"/>
          </p:nvPr>
        </p:nvSpPr>
        <p:spPr>
          <a:xfrm>
            <a:off x="662533" y="2209419"/>
            <a:ext cx="5396483" cy="7048204"/>
          </a:xfrm>
          <a:prstGeom prst="rect">
            <a:avLst/>
          </a:prstGeom>
        </p:spPr>
        <p:txBody>
          <a:bodyPr/>
          <a:lstStyle/>
          <a:p>
            <a:pPr defTabSz="426466">
              <a:defRPr sz="4234" u="sng">
                <a:solidFill>
                  <a:srgbClr val="009193"/>
                </a:solidFill>
                <a:latin typeface="Yuanti TC"/>
                <a:ea typeface="Yuanti TC"/>
                <a:cs typeface="Yuanti TC"/>
                <a:sym typeface="Yuanti TC"/>
              </a:defRPr>
            </a:pPr>
            <a:r>
              <a:t>主題：</a:t>
            </a:r>
            <a:r>
              <a:rPr b="1">
                <a:uFill>
                  <a:solidFill>
                    <a:srgbClr val="222222"/>
                  </a:solidFill>
                </a:uFill>
                <a:latin typeface="標楷體"/>
                <a:ea typeface="標楷體"/>
                <a:cs typeface="標楷體"/>
                <a:sym typeface="標楷體"/>
              </a:rPr>
              <a:t>新課綱體育素養</a:t>
            </a:r>
            <a:r>
              <a:rPr b="1">
                <a:latin typeface="標楷體"/>
                <a:ea typeface="標楷體"/>
                <a:cs typeface="標楷體"/>
                <a:sym typeface="標楷體"/>
              </a:rPr>
              <a:t>導向</a:t>
            </a:r>
            <a:r>
              <a:rPr b="1">
                <a:uFill>
                  <a:solidFill>
                    <a:srgbClr val="222222"/>
                  </a:solidFill>
                </a:uFill>
                <a:latin typeface="標楷體"/>
                <a:ea typeface="標楷體"/>
                <a:cs typeface="標楷體"/>
                <a:sym typeface="標楷體"/>
              </a:rPr>
              <a:t>教學增能實作系列研習（一）</a:t>
            </a:r>
            <a:endParaRPr b="1">
              <a:uFill>
                <a:solidFill>
                  <a:srgbClr val="222222"/>
                </a:solidFill>
              </a:uFill>
              <a:latin typeface="標楷體"/>
              <a:ea typeface="標楷體"/>
              <a:cs typeface="標楷體"/>
              <a:sym typeface="標楷體"/>
            </a:endParaRPr>
          </a:p>
          <a:p>
            <a:pPr defTabSz="426466">
              <a:defRPr sz="4234" u="sng">
                <a:solidFill>
                  <a:srgbClr val="009193"/>
                </a:solidFill>
                <a:latin typeface="Yuanti TC"/>
                <a:ea typeface="Yuanti TC"/>
                <a:cs typeface="Yuanti TC"/>
                <a:sym typeface="Yuanti TC"/>
              </a:defRPr>
            </a:pPr>
            <a:r>
              <a:rPr b="1">
                <a:uFill>
                  <a:solidFill>
                    <a:srgbClr val="222222"/>
                  </a:solidFill>
                </a:uFill>
                <a:latin typeface="標楷體"/>
                <a:ea typeface="標楷體"/>
                <a:cs typeface="標楷體"/>
                <a:sym typeface="標楷體"/>
              </a:rPr>
              <a:t>1.BASSALO</a:t>
            </a:r>
            <a:r>
              <a:t>巴薩龍</a:t>
            </a:r>
            <a:endParaRPr b="1">
              <a:uFill>
                <a:solidFill>
                  <a:srgbClr val="222222"/>
                </a:solidFill>
              </a:uFill>
              <a:latin typeface="標楷體"/>
              <a:ea typeface="標楷體"/>
              <a:cs typeface="標楷體"/>
              <a:sym typeface="標楷體"/>
            </a:endParaRPr>
          </a:p>
          <a:p>
            <a:pPr defTabSz="426466">
              <a:defRPr sz="4234" u="sng">
                <a:solidFill>
                  <a:srgbClr val="009193"/>
                </a:solidFill>
                <a:latin typeface="Yuanti TC"/>
                <a:ea typeface="Yuanti TC"/>
                <a:cs typeface="Yuanti TC"/>
                <a:sym typeface="Yuanti TC"/>
              </a:defRPr>
            </a:pPr>
            <a:r>
              <a:rPr b="1">
                <a:uFill>
                  <a:solidFill>
                    <a:srgbClr val="222222"/>
                  </a:solidFill>
                </a:uFill>
                <a:latin typeface="標楷體"/>
                <a:ea typeface="標楷體"/>
                <a:cs typeface="標楷體"/>
                <a:sym typeface="標楷體"/>
              </a:rPr>
              <a:t>2.DONUT HOCKEY</a:t>
            </a:r>
            <a:r>
              <a:t>甜甜圈曲棍球</a:t>
            </a:r>
            <a:endParaRPr b="1">
              <a:uFill>
                <a:solidFill>
                  <a:srgbClr val="222222"/>
                </a:solidFill>
              </a:uFill>
              <a:latin typeface="標楷體"/>
              <a:ea typeface="標楷體"/>
              <a:cs typeface="標楷體"/>
              <a:sym typeface="標楷體"/>
            </a:endParaRPr>
          </a:p>
          <a:p>
            <a:pPr defTabSz="426466">
              <a:defRPr sz="4234">
                <a:solidFill>
                  <a:srgbClr val="009193"/>
                </a:solidFill>
                <a:latin typeface="Yuanti TC"/>
                <a:ea typeface="Yuanti TC"/>
                <a:cs typeface="Yuanti TC"/>
                <a:sym typeface="Yuanti TC"/>
              </a:defRPr>
            </a:pPr>
            <a:r>
              <a:t>主講人：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蔡明憲老師</a:t>
            </a:r>
            <a:endParaRPr>
              <a:latin typeface="標楷體"/>
              <a:ea typeface="標楷體"/>
              <a:cs typeface="標楷體"/>
              <a:sym typeface="標楷體"/>
            </a:endParaRPr>
          </a:p>
          <a:p>
            <a:pPr defTabSz="426466">
              <a:defRPr sz="4234">
                <a:solidFill>
                  <a:srgbClr val="009193"/>
                </a:solidFill>
                <a:latin typeface="Yuanti TC"/>
                <a:ea typeface="Yuanti TC"/>
                <a:cs typeface="Yuanti TC"/>
                <a:sym typeface="Yuanti TC"/>
              </a:defRPr>
            </a:pPr>
            <a:r>
              <a:t>（</a:t>
            </a:r>
            <a:r>
              <a:t>國立科學工業園區實驗高級中學</a:t>
            </a:r>
            <a:r>
              <a:t>）</a:t>
            </a:r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568196" y="1031278"/>
            <a:ext cx="5080001" cy="764337"/>
          </a:xfrm>
          <a:prstGeom prst="rect">
            <a:avLst/>
          </a:prstGeom>
        </p:spPr>
        <p:txBody>
          <a:bodyPr/>
          <a:lstStyle>
            <a:lvl1pPr marL="0" indent="0" algn="ctr" defTabSz="543305">
              <a:spcBef>
                <a:spcPts val="0"/>
              </a:spcBef>
              <a:buSzTx/>
              <a:buFontTx/>
              <a:buNone/>
              <a:defRPr sz="3720">
                <a:solidFill>
                  <a:srgbClr val="009193"/>
                </a:solidFill>
                <a:latin typeface="Yuanti TC"/>
                <a:ea typeface="Yuanti TC"/>
                <a:cs typeface="Yuanti TC"/>
                <a:sym typeface="Yuanti TC"/>
              </a:defRPr>
            </a:lvl1pPr>
          </a:lstStyle>
          <a:p>
            <a:pPr/>
            <a:r>
              <a:t>研習時間：09:00~12:10</a:t>
            </a:r>
          </a:p>
        </p:txBody>
      </p:sp>
      <p:grpSp>
        <p:nvGrpSpPr>
          <p:cNvPr id="152" name="Group 152"/>
          <p:cNvGrpSpPr/>
          <p:nvPr/>
        </p:nvGrpSpPr>
        <p:grpSpPr>
          <a:xfrm>
            <a:off x="9477833" y="2771934"/>
            <a:ext cx="3078072" cy="4553606"/>
            <a:chOff x="0" y="0"/>
            <a:chExt cx="3078070" cy="4553604"/>
          </a:xfrm>
        </p:grpSpPr>
        <p:pic>
          <p:nvPicPr>
            <p:cNvPr id="151" name="螢幕快照 2019-11-25 上午9.58.5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6804" t="0" r="16804" b="0"/>
            <a:stretch>
              <a:fillRect/>
            </a:stretch>
          </p:blipFill>
          <p:spPr>
            <a:xfrm>
              <a:off x="165100" y="114300"/>
              <a:ext cx="2747871" cy="41218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0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078071" cy="4553606"/>
            </a:xfrm>
            <a:prstGeom prst="rect">
              <a:avLst/>
            </a:prstGeom>
            <a:effectLst/>
          </p:spPr>
        </p:pic>
      </p:grpSp>
      <p:grpSp>
        <p:nvGrpSpPr>
          <p:cNvPr id="155" name="Group 155"/>
          <p:cNvGrpSpPr/>
          <p:nvPr/>
        </p:nvGrpSpPr>
        <p:grpSpPr>
          <a:xfrm>
            <a:off x="6295261" y="5433958"/>
            <a:ext cx="3755206" cy="4038624"/>
            <a:chOff x="0" y="0"/>
            <a:chExt cx="3755204" cy="4038622"/>
          </a:xfrm>
        </p:grpSpPr>
        <p:pic>
          <p:nvPicPr>
            <p:cNvPr id="154" name="螢幕快照 2019-11-25 上午9.58.48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65100" y="184409"/>
              <a:ext cx="3425005" cy="34666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3" name="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755205" cy="403862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body" idx="13"/>
          </p:nvPr>
        </p:nvSpPr>
        <p:spPr>
          <a:xfrm>
            <a:off x="1524000" y="8259233"/>
            <a:ext cx="10464800" cy="571501"/>
          </a:xfrm>
          <a:prstGeom prst="rect">
            <a:avLst/>
          </a:prstGeom>
        </p:spPr>
        <p:txBody>
          <a:bodyPr/>
          <a:lstStyle>
            <a:lvl1pPr>
              <a:defRPr>
                <a:latin typeface="Yuanti TC"/>
                <a:ea typeface="Yuanti TC"/>
                <a:cs typeface="Yuanti TC"/>
                <a:sym typeface="Yuanti TC"/>
              </a:defRPr>
            </a:lvl1pPr>
          </a:lstStyle>
          <a:p>
            <a:pPr/>
            <a:r>
              <a:t>臺北市高中健體學科平台</a:t>
            </a:r>
          </a:p>
        </p:txBody>
      </p:sp>
      <p:sp>
        <p:nvSpPr>
          <p:cNvPr id="158" name="Shape 158"/>
          <p:cNvSpPr/>
          <p:nvPr>
            <p:ph type="body" idx="14"/>
          </p:nvPr>
        </p:nvSpPr>
        <p:spPr>
          <a:xfrm>
            <a:off x="1270000" y="668866"/>
            <a:ext cx="10464800" cy="1574801"/>
          </a:xfrm>
          <a:prstGeom prst="rect">
            <a:avLst/>
          </a:prstGeom>
        </p:spPr>
        <p:txBody>
          <a:bodyPr/>
          <a:lstStyle>
            <a:lvl1pPr>
              <a:defRPr sz="8300">
                <a:solidFill>
                  <a:schemeClr val="accent6">
                    <a:hueOff val="-10521704"/>
                    <a:satOff val="-11099"/>
                    <a:lumOff val="-7127"/>
                  </a:schemeClr>
                </a:solidFill>
                <a:latin typeface="Yuanti TC"/>
                <a:ea typeface="Yuanti TC"/>
                <a:cs typeface="Yuanti TC"/>
                <a:sym typeface="Yuanti TC"/>
              </a:defRPr>
            </a:lvl1pPr>
          </a:lstStyle>
          <a:p>
            <a:pPr/>
            <a:r>
              <a:t>「中場休息十分鐘」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ring-cherry-tomatoes-3184188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60" t="0" r="6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1" name="Shape 1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300">
                <a:solidFill>
                  <a:srgbClr val="FF9300"/>
                </a:solidFill>
                <a:latin typeface="Yuanti TC"/>
                <a:ea typeface="Yuanti TC"/>
                <a:cs typeface="Yuanti TC"/>
                <a:sym typeface="Yuanti TC"/>
              </a:defRPr>
            </a:lvl1pPr>
          </a:lstStyle>
          <a:p>
            <a:pPr/>
            <a:r>
              <a:t>午餐（休息）</a:t>
            </a:r>
          </a:p>
        </p:txBody>
      </p:sp>
      <p:sp>
        <p:nvSpPr>
          <p:cNvPr id="162" name="Shape 162"/>
          <p:cNvSpPr/>
          <p:nvPr>
            <p:ph type="body" sz="quarter" idx="1"/>
          </p:nvPr>
        </p:nvSpPr>
        <p:spPr>
          <a:xfrm>
            <a:off x="571500" y="5130800"/>
            <a:ext cx="4977639" cy="3175000"/>
          </a:xfrm>
          <a:prstGeom prst="rect">
            <a:avLst/>
          </a:prstGeom>
        </p:spPr>
        <p:txBody>
          <a:bodyPr/>
          <a:lstStyle/>
          <a:p>
            <a:pPr defTabSz="543305">
              <a:defRPr sz="3441">
                <a:latin typeface="Yuanti TC"/>
                <a:ea typeface="Yuanti TC"/>
                <a:cs typeface="Yuanti TC"/>
                <a:sym typeface="Yuanti TC"/>
              </a:defRPr>
            </a:pPr>
            <a:r>
              <a:t>請夥伴老師在原地用餐</a:t>
            </a:r>
          </a:p>
          <a:p>
            <a:pPr defTabSz="543305">
              <a:defRPr sz="3441">
                <a:latin typeface="Yuanti TC"/>
                <a:ea typeface="Yuanti TC"/>
                <a:cs typeface="Yuanti TC"/>
                <a:sym typeface="Yuanti TC"/>
              </a:defRPr>
            </a:pPr>
            <a:r>
              <a:t>並請協助將餐盒與垃圾廚餘做好分類</a:t>
            </a:r>
          </a:p>
          <a:p>
            <a:pPr defTabSz="543305">
              <a:defRPr sz="3441">
                <a:latin typeface="Yuanti TC"/>
                <a:ea typeface="Yuanti TC"/>
                <a:cs typeface="Yuanti TC"/>
                <a:sym typeface="Yuanti TC"/>
              </a:defRPr>
            </a:pPr>
          </a:p>
          <a:p>
            <a:pPr defTabSz="543305">
              <a:defRPr sz="3441">
                <a:latin typeface="Yuanti TC"/>
                <a:ea typeface="Yuanti TC"/>
                <a:cs typeface="Yuanti TC"/>
                <a:sym typeface="Yuanti TC"/>
              </a:defRPr>
            </a:pPr>
            <a:r>
              <a:t>感謝您的貼心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close-up-photography-of-yellow-green-red-and-brown-plastic-163064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7775" t="0" r="27775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5" name="Shape 1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560831">
              <a:defRPr sz="3839">
                <a:solidFill>
                  <a:srgbClr val="009193"/>
                </a:solidFill>
                <a:latin typeface="Yuanti TC"/>
                <a:ea typeface="Yuanti TC"/>
                <a:cs typeface="Yuanti TC"/>
                <a:sym typeface="Yuanti TC"/>
              </a:defRPr>
            </a:lvl1pPr>
          </a:lstStyle>
          <a:p>
            <a:pPr/>
            <a:r>
              <a:t>研習時間：13:10~14:40</a:t>
            </a:r>
          </a:p>
        </p:txBody>
      </p:sp>
      <p:sp>
        <p:nvSpPr>
          <p:cNvPr id="166" name="Shape 166"/>
          <p:cNvSpPr/>
          <p:nvPr>
            <p:ph type="body" sz="half" idx="1"/>
          </p:nvPr>
        </p:nvSpPr>
        <p:spPr>
          <a:xfrm>
            <a:off x="690033" y="2228850"/>
            <a:ext cx="5080001" cy="6667500"/>
          </a:xfrm>
          <a:prstGeom prst="rect">
            <a:avLst/>
          </a:prstGeom>
        </p:spPr>
        <p:txBody>
          <a:bodyPr/>
          <a:lstStyle/>
          <a:p>
            <a:pPr marL="0" indent="0" defTabSz="554990">
              <a:spcBef>
                <a:spcPts val="0"/>
              </a:spcBef>
              <a:buSzTx/>
              <a:buFontTx/>
              <a:buNone/>
              <a:defRPr sz="5225" u="sng">
                <a:solidFill>
                  <a:srgbClr val="009193"/>
                </a:solidFill>
                <a:latin typeface="Yuanti TC"/>
                <a:ea typeface="Yuanti TC"/>
                <a:cs typeface="Yuanti TC"/>
                <a:sym typeface="Yuanti TC"/>
              </a:defRPr>
            </a:pPr>
            <a:r>
              <a:t>主題：</a:t>
            </a:r>
            <a:r>
              <a:rPr b="1">
                <a:latin typeface="標楷體"/>
                <a:ea typeface="標楷體"/>
                <a:cs typeface="標楷體"/>
                <a:sym typeface="標楷體"/>
              </a:rPr>
              <a:t>素養導向</a:t>
            </a:r>
            <a:r>
              <a:t>概念化體育</a:t>
            </a:r>
            <a:r>
              <a:rPr b="1">
                <a:uFill>
                  <a:solidFill>
                    <a:srgbClr val="222222"/>
                  </a:solidFill>
                </a:uFill>
                <a:latin typeface="標楷體"/>
                <a:ea typeface="標楷體"/>
                <a:cs typeface="標楷體"/>
                <a:sym typeface="標楷體"/>
              </a:rPr>
              <a:t>教學</a:t>
            </a:r>
            <a:endParaRPr b="1">
              <a:uFill>
                <a:solidFill>
                  <a:srgbClr val="222222"/>
                </a:solidFill>
              </a:uFill>
              <a:latin typeface="標楷體"/>
              <a:ea typeface="標楷體"/>
              <a:cs typeface="標楷體"/>
              <a:sym typeface="標楷體"/>
            </a:endParaRPr>
          </a:p>
          <a:p>
            <a:pPr marL="0" indent="0" defTabSz="554990">
              <a:spcBef>
                <a:spcPts val="0"/>
              </a:spcBef>
              <a:buSzTx/>
              <a:buFontTx/>
              <a:buNone/>
              <a:defRPr sz="5225">
                <a:solidFill>
                  <a:srgbClr val="009193"/>
                </a:solidFill>
                <a:latin typeface="Yuanti TC"/>
                <a:ea typeface="Yuanti TC"/>
                <a:cs typeface="Yuanti TC"/>
                <a:sym typeface="Yuanti TC"/>
              </a:defRPr>
            </a:pPr>
            <a:endParaRPr>
              <a:uFill>
                <a:solidFill>
                  <a:srgbClr val="222222"/>
                </a:solidFill>
              </a:uFill>
              <a:latin typeface="標楷體"/>
              <a:ea typeface="標楷體"/>
              <a:cs typeface="標楷體"/>
              <a:sym typeface="標楷體"/>
            </a:endParaRPr>
          </a:p>
          <a:p>
            <a:pPr marL="0" indent="0" defTabSz="554990">
              <a:spcBef>
                <a:spcPts val="0"/>
              </a:spcBef>
              <a:buSzTx/>
              <a:buFontTx/>
              <a:buNone/>
              <a:defRPr sz="5225">
                <a:solidFill>
                  <a:srgbClr val="009193"/>
                </a:solidFill>
                <a:latin typeface="Yuanti TC"/>
                <a:ea typeface="Yuanti TC"/>
                <a:cs typeface="Yuanti TC"/>
                <a:sym typeface="Yuanti TC"/>
              </a:defRPr>
            </a:pPr>
            <a:r>
              <a:t>主講人：田珮甄老師（臺北市立景美女子高級中學）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body" sz="half" idx="1"/>
          </p:nvPr>
        </p:nvSpPr>
        <p:spPr>
          <a:xfrm>
            <a:off x="710836" y="3484033"/>
            <a:ext cx="7368827" cy="5750654"/>
          </a:xfrm>
          <a:prstGeom prst="rect">
            <a:avLst/>
          </a:prstGeom>
        </p:spPr>
        <p:txBody>
          <a:bodyPr/>
          <a:lstStyle/>
          <a:p>
            <a:pPr marL="482600" indent="-482600" defTabSz="554990">
              <a:spcBef>
                <a:spcPts val="1000"/>
              </a:spcBef>
              <a:buSzPct val="45000"/>
              <a:buFontTx/>
              <a:buBlip>
                <a:blip r:embed="rId2"/>
              </a:buBlip>
              <a:defRPr>
                <a:latin typeface="Yuanti TC"/>
                <a:ea typeface="Yuanti TC"/>
                <a:cs typeface="Yuanti TC"/>
                <a:sym typeface="Yuanti TC"/>
              </a:defRPr>
            </a:pPr>
            <a:r>
              <a:t>研習講義及影像檔，會後將放在北市高中健體學科平台網站上。</a:t>
            </a:r>
          </a:p>
          <a:p>
            <a:pPr marL="482600" indent="-482600" defTabSz="554990">
              <a:spcBef>
                <a:spcPts val="1000"/>
              </a:spcBef>
              <a:buSzPct val="45000"/>
              <a:buFontTx/>
              <a:buBlip>
                <a:blip r:embed="rId2"/>
              </a:buBlip>
              <a:defRPr>
                <a:latin typeface="Yuanti TC"/>
                <a:ea typeface="Yuanti TC"/>
                <a:cs typeface="Yuanti TC"/>
                <a:sym typeface="Yuanti TC"/>
              </a:defRPr>
            </a:pPr>
            <a:r>
              <a:t>懇請師長們撥空協助一下填寫回饋單我們由衷感謝您。</a:t>
            </a:r>
          </a:p>
          <a:p>
            <a:pPr marL="482600" indent="-482600" defTabSz="554990">
              <a:spcBef>
                <a:spcPts val="1000"/>
              </a:spcBef>
              <a:buSzPct val="45000"/>
              <a:buFontTx/>
              <a:buBlip>
                <a:blip r:embed="rId2"/>
              </a:buBlip>
              <a:defRPr>
                <a:latin typeface="Yuanti TC"/>
                <a:ea typeface="Yuanti TC"/>
                <a:cs typeface="Yuanti TC"/>
                <a:sym typeface="Yuanti TC"/>
              </a:defRPr>
            </a:pPr>
            <a:r>
              <a:t>研習中如有使用本校提供之杯子，還請協助洗淨後放回茶水區。</a:t>
            </a:r>
          </a:p>
          <a:p>
            <a:pPr marL="482600" indent="-482600" defTabSz="554990">
              <a:spcBef>
                <a:spcPts val="1000"/>
              </a:spcBef>
              <a:buSzPct val="45000"/>
              <a:buFontTx/>
              <a:buBlip>
                <a:blip r:embed="rId2"/>
              </a:buBlip>
              <a:defRPr>
                <a:latin typeface="Yuanti TC"/>
                <a:ea typeface="Yuanti TC"/>
                <a:cs typeface="Yuanti TC"/>
                <a:sym typeface="Yuanti TC"/>
              </a:defRPr>
            </a:pPr>
            <a:r>
              <a:t>各位親愛的師長們離場前記得簽到退喔！</a:t>
            </a:r>
          </a:p>
        </p:txBody>
      </p:sp>
      <p:sp>
        <p:nvSpPr>
          <p:cNvPr id="169" name="Shape 169"/>
          <p:cNvSpPr/>
          <p:nvPr/>
        </p:nvSpPr>
        <p:spPr>
          <a:xfrm>
            <a:off x="1588558" y="139700"/>
            <a:ext cx="9827684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sz="4700">
                <a:latin typeface="Yuanti TC"/>
                <a:ea typeface="Yuanti TC"/>
                <a:cs typeface="Yuanti TC"/>
                <a:sym typeface="Yuanti TC"/>
              </a:defRPr>
            </a:pPr>
            <a:r>
              <a:t>108</a:t>
            </a:r>
            <a:r>
              <a:t>年度「</a:t>
            </a:r>
            <a:r>
              <a:rPr>
                <a:solidFill>
                  <a:srgbClr val="222222"/>
                </a:solidFill>
                <a:uFill>
                  <a:solidFill>
                    <a:srgbClr val="222222"/>
                  </a:solidFill>
                </a:uFill>
              </a:rPr>
              <a:t>新課綱體育素養</a:t>
            </a:r>
            <a:r>
              <a:t>導向</a:t>
            </a:r>
            <a:r>
              <a:rPr>
                <a:solidFill>
                  <a:srgbClr val="222222"/>
                </a:solidFill>
                <a:uFill>
                  <a:solidFill>
                    <a:srgbClr val="222222"/>
                  </a:solidFill>
                </a:uFill>
              </a:rPr>
              <a:t>教學增能實作系列</a:t>
            </a:r>
            <a:r>
              <a:t>」研習</a:t>
            </a:r>
          </a:p>
        </p:txBody>
      </p:sp>
      <p:sp>
        <p:nvSpPr>
          <p:cNvPr id="170" name="Shape 170"/>
          <p:cNvSpPr/>
          <p:nvPr/>
        </p:nvSpPr>
        <p:spPr>
          <a:xfrm>
            <a:off x="636548" y="2259606"/>
            <a:ext cx="688920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sz="4700">
                <a:latin typeface="Yuanti TC"/>
                <a:ea typeface="Yuanti TC"/>
                <a:cs typeface="Yuanti TC"/>
                <a:sym typeface="Yuanti TC"/>
              </a:defRPr>
            </a:lvl1pPr>
          </a:lstStyle>
          <a:p>
            <a:pPr/>
            <a:r>
              <a:t>研習注意事項</a:t>
            </a:r>
          </a:p>
        </p:txBody>
      </p:sp>
      <p:pic>
        <p:nvPicPr>
          <p:cNvPr id="171" name="19102511170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04956" y="3339263"/>
            <a:ext cx="4995416" cy="49954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8743912" y="7887636"/>
            <a:ext cx="311750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sz="3300">
                <a:solidFill>
                  <a:srgbClr val="FF9300"/>
                </a:solidFill>
                <a:latin typeface="Yuanti TC"/>
                <a:ea typeface="Yuanti TC"/>
                <a:cs typeface="Yuanti TC"/>
                <a:sym typeface="Yuanti TC"/>
              </a:defRPr>
            </a:lvl1pPr>
          </a:lstStyle>
          <a:p>
            <a:pPr/>
            <a:r>
              <a:t>台北市高中健體學科平台網站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two-woman-playing-volleyball-23653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3470" t="0" r="1347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5" name="Shape 1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300">
                <a:solidFill>
                  <a:srgbClr val="FF9300"/>
                </a:solidFill>
                <a:latin typeface="Yuanti TC"/>
                <a:ea typeface="Yuanti TC"/>
                <a:cs typeface="Yuanti TC"/>
                <a:sym typeface="Yuanti TC"/>
              </a:defRPr>
            </a:lvl1pPr>
          </a:lstStyle>
          <a:p>
            <a:pPr/>
            <a:r>
              <a:t>研習活動預告</a:t>
            </a:r>
          </a:p>
        </p:txBody>
      </p:sp>
      <p:sp>
        <p:nvSpPr>
          <p:cNvPr id="176" name="Shape 176"/>
          <p:cNvSpPr/>
          <p:nvPr>
            <p:ph type="body" sz="quarter" idx="1"/>
          </p:nvPr>
        </p:nvSpPr>
        <p:spPr>
          <a:xfrm>
            <a:off x="571737" y="5118157"/>
            <a:ext cx="5635125" cy="3409392"/>
          </a:xfrm>
          <a:prstGeom prst="rect">
            <a:avLst/>
          </a:prstGeom>
        </p:spPr>
        <p:txBody>
          <a:bodyPr/>
          <a:lstStyle/>
          <a:p>
            <a:pPr defTabSz="297941">
              <a:defRPr sz="2550">
                <a:solidFill>
                  <a:srgbClr val="FF2600"/>
                </a:solidFill>
                <a:latin typeface="Yuanti TC"/>
                <a:ea typeface="Yuanti TC"/>
                <a:cs typeface="Yuanti TC"/>
                <a:sym typeface="Yuanti TC"/>
              </a:defRPr>
            </a:pPr>
            <a:r>
              <a:t>108/12/10（二）9:00~11:00</a:t>
            </a:r>
          </a:p>
          <a:p>
            <a:pPr defTabSz="297941">
              <a:defRPr sz="2550" u="sng">
                <a:solidFill>
                  <a:schemeClr val="accent6">
                    <a:hueOff val="-10521704"/>
                    <a:satOff val="-11099"/>
                    <a:lumOff val="-7127"/>
                  </a:schemeClr>
                </a:solidFill>
                <a:latin typeface="Yuanti TC"/>
                <a:ea typeface="Yuanti TC"/>
                <a:cs typeface="Yuanti TC"/>
                <a:sym typeface="Yuanti TC"/>
              </a:defRPr>
            </a:pPr>
            <a:r>
              <a:rPr>
                <a:hlinkClick r:id="rId3" invalidUrl="" action="" tgtFrame="" tooltip="" history="1" highlightClick="0" endSnd="0"/>
              </a:rPr>
              <a:t>素養導向「節奏運動訓練」研習</a:t>
            </a:r>
          </a:p>
          <a:p>
            <a:pPr defTabSz="297941">
              <a:defRPr sz="2550">
                <a:solidFill>
                  <a:schemeClr val="accent6">
                    <a:hueOff val="-10521704"/>
                    <a:satOff val="-11099"/>
                    <a:lumOff val="-7127"/>
                  </a:schemeClr>
                </a:solidFill>
                <a:latin typeface="Yuanti TC"/>
                <a:ea typeface="Yuanti TC"/>
                <a:cs typeface="Yuanti TC"/>
                <a:sym typeface="Yuanti TC"/>
              </a:defRPr>
            </a:pPr>
            <a:r>
              <a:t>報名逕洽：北市教師研習網</a:t>
            </a:r>
          </a:p>
          <a:p>
            <a:pPr defTabSz="297941">
              <a:defRPr sz="2550">
                <a:solidFill>
                  <a:srgbClr val="FF2600"/>
                </a:solidFill>
                <a:latin typeface="Yuanti TC"/>
                <a:ea typeface="Yuanti TC"/>
                <a:cs typeface="Yuanti TC"/>
                <a:sym typeface="Yuanti TC"/>
              </a:defRPr>
            </a:pPr>
            <a:r>
              <a:t>108/12/17（二）9:00~11:00</a:t>
            </a:r>
          </a:p>
          <a:p>
            <a:pPr defTabSz="297941">
              <a:defRPr sz="2550" u="sng">
                <a:solidFill>
                  <a:schemeClr val="accent6">
                    <a:hueOff val="-10521704"/>
                    <a:satOff val="-11099"/>
                    <a:lumOff val="-7127"/>
                  </a:schemeClr>
                </a:solidFill>
                <a:latin typeface="Yuanti TC"/>
                <a:ea typeface="Yuanti TC"/>
                <a:cs typeface="Yuanti TC"/>
                <a:sym typeface="Yuanti TC"/>
              </a:defRPr>
            </a:pPr>
            <a:r>
              <a:rPr>
                <a:uFill>
                  <a:solidFill>
                    <a:srgbClr val="222222"/>
                  </a:solidFill>
                </a:uFill>
              </a:rPr>
              <a:t>雙語體育教學與</a:t>
            </a:r>
            <a:r>
              <a:t>素養導向</a:t>
            </a:r>
            <a:r>
              <a:rPr>
                <a:uFill>
                  <a:solidFill>
                    <a:srgbClr val="222222"/>
                  </a:solidFill>
                </a:uFill>
              </a:rPr>
              <a:t>球類概念轉化實作教學</a:t>
            </a:r>
            <a:endParaRPr>
              <a:uFill>
                <a:solidFill>
                  <a:srgbClr val="222222"/>
                </a:solidFill>
              </a:uFill>
            </a:endParaRPr>
          </a:p>
          <a:p>
            <a:pPr defTabSz="297941">
              <a:defRPr sz="2550">
                <a:solidFill>
                  <a:schemeClr val="accent6">
                    <a:hueOff val="-10521704"/>
                    <a:satOff val="-11099"/>
                    <a:lumOff val="-7127"/>
                  </a:schemeClr>
                </a:solidFill>
                <a:latin typeface="Yuanti TC"/>
                <a:ea typeface="Yuanti TC"/>
                <a:cs typeface="Yuanti TC"/>
                <a:sym typeface="Yuanti TC"/>
              </a:defRPr>
            </a:pPr>
            <a:r>
              <a:t>報名逕洽：全國教師在職進修研習網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