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95781A-4330-43D5-80B3-5622E76C7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F7128D-50FB-44B8-B9F8-2BF3A4E5E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03704B-6B52-4598-B977-CBF81FD3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0A5D24-1BE7-4BF3-BE69-87047874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281928-E6EB-4FF1-92AA-0CFA51E64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8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922EAC-6909-4DA0-8184-DE0E5CEF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E1FC2BC-E58D-45A9-A81F-BF5945DBD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88AD57-D000-474A-A9D8-75664C53C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0A654A9-1F95-4074-A5FD-823266F7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4FC17B-AEBB-41AC-BFD0-A5798788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69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0A5EB0-D4AC-4F68-AB48-3611637DA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EA806C-E730-4D6C-B07F-0529CD6F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E2432AC-A939-4806-8237-2DBC060F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B39BD4-B380-49A9-9343-EF443813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3B2D5D-09F7-4DFD-8286-D639170A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91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790AD2-C190-4E5F-93C8-3B187C7AC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D28739-A613-4DAD-A0B9-9A16CBBE5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07A01F-785D-47E6-B59D-EC0A2F42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6F4E64-96B9-4AA7-A44C-E9041B3C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BB9A84-92AB-468B-90DA-010643F96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216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5F231-C3A1-485B-B3CA-62389221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416138F-25C3-4CAA-B495-688F5B607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3D574C-3E14-4853-894B-351DB133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3B478D-15E5-4A49-8D8A-3727E4E9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D8516D-B4FF-4B54-8FB1-5ED7341B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01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B90D99-D998-4EEF-B875-46CC2679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D5A861-5BFB-4AF7-B019-9427DDB3B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5EF260-ADED-421F-9EAF-D3D6D394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2171D3-2779-4353-BA11-B9361120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86C318-5B28-4A91-B940-B2237D5D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9FA28B-534F-4AD3-99AD-5A5394A4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02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7C6A41-CDBB-4A9E-BEC4-85F31521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98C654B-37E5-43EA-A51F-B2DB6D6D9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BC7D9B-B9AB-4566-BD46-29C721124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5A74C9-207D-45F3-8FE4-5A184223D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B3DA6CE-B113-46B1-B571-DA1D42263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404D9F1-9270-4FDC-97BB-7E0635B6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FAA4E70-D3FC-4862-BD49-184170CD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4A4D6-8E49-4855-8F8E-F8AC169A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29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531D-840C-4B9B-89C6-7B0179E06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CA5BB6-A0A2-43C6-885E-234D34A4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9FBF0C-12C8-49B4-8C64-81FAF510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04626C-20AE-439B-B4CA-9D2A6B5C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41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78ACFF7-76D7-4152-98DB-F836B741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E041FF-8232-4EE1-820F-931DE871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8AD23CE-EDE6-4E1E-80C9-A97852B2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78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BC6FDD-106A-4A74-A14C-E770A747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0BD453-063C-4CCA-8965-A0539D36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3A4B8BA-5869-4ECC-B891-AA3F98149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562F0A-9584-4CA8-BFB0-7ACE1E29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7474D4C-FFD5-482C-89FA-AB5AFD65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8F60FC-2844-4782-8E1F-CF6121C5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76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BFDA62-B793-4CEE-A3D6-E743D90C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EF6ABB0-4E80-45BD-BB98-FA55D000C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B282CD0-7C7C-41CB-B608-D772D8C3F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C0DD06A-7C70-4F72-9569-9EF5F648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65F994-C8B5-45EC-8418-694BCFBD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1050D2-3260-4557-9173-CA33F236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80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7A642BE-1147-447A-807D-E5E2923A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17A93B-8EEA-44F5-A1FC-34DA0853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CD7583-9D79-4936-803E-289BC179D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1980-51F0-431A-8FCB-0BE797FDABC4}" type="datetimeFigureOut">
              <a:rPr lang="zh-TW" altLang="en-US" smtClean="0"/>
              <a:t>2019/10/5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55F736-0814-4DF3-A217-856956BFF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64BF13-550C-4EA7-BB18-8732BCBE6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3FAE9-E105-4F25-8B31-C3D5DF55C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38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Bassalo%20&#24433;&#29255;/Bassalo&#20171;&#32057;&#19968;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Bassalo%20&#24433;&#29255;/Bassalo%20Tricks%20&amp;%20Freestyle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assalo.org/s/cc_images/teaserbox_2467010704.jpg?t=14744712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Bassalo%20&#24433;&#29255;/Bassalo%20&#26085;&#26412;&#22283;&#23567;&#26834;&#29699;&#38538;%20&#37326;&#29699;&#25945;&#23460;&#12304;&#23432;&#20633;&#32232;&#12305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8E1C8A-E528-42F2-8FB2-B90A8AECE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altLang="zh-TW" sz="5400" b="1" dirty="0" err="1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Bassalo</a:t>
            </a:r>
            <a:r>
              <a:rPr lang="en-US" altLang="zh-TW" sz="5400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lang="zh-TW" altLang="zh-TW" sz="5400" b="1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巴薩龍杯球介紹</a:t>
            </a:r>
            <a:endParaRPr lang="zh-TW" altLang="en-US" sz="5400" dirty="0">
              <a:solidFill>
                <a:schemeClr val="bg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ED01584-3B91-45BD-AE86-A5303B416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分享者：國立科學工業園區實驗高級中學  蔡明憲老師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6" name="圖片 5" descr="一張含有 地板, 個人, 建築物, 室內 的圖片&#10;&#10;描述是以非常高的可信度產生">
            <a:extLst>
              <a:ext uri="{FF2B5EF4-FFF2-40B4-BE49-F238E27FC236}">
                <a16:creationId xmlns:a16="http://schemas.microsoft.com/office/drawing/2014/main" id="{9F5355C8-17C3-4B0F-A6BD-B3B136CFA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t="13067" b="2724"/>
          <a:stretch/>
        </p:blipFill>
        <p:spPr>
          <a:xfrm>
            <a:off x="320040" y="772058"/>
            <a:ext cx="5455917" cy="3068982"/>
          </a:xfrm>
          <a:prstGeom prst="rect">
            <a:avLst/>
          </a:prstGeom>
        </p:spPr>
      </p:pic>
      <p:pic>
        <p:nvPicPr>
          <p:cNvPr id="4" name="圖片 3">
            <a:hlinkClick r:id="rId2" action="ppaction://hlinkfile"/>
            <a:extLst>
              <a:ext uri="{FF2B5EF4-FFF2-40B4-BE49-F238E27FC236}">
                <a16:creationId xmlns:a16="http://schemas.microsoft.com/office/drawing/2014/main" id="{AEB660C1-CD87-4C22-BD21-1D182B8753F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21914" r="65124" b="63832"/>
          <a:stretch/>
        </p:blipFill>
        <p:spPr bwMode="auto">
          <a:xfrm>
            <a:off x="6416043" y="1030369"/>
            <a:ext cx="5455917" cy="255236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F54FD32-E677-4918-87B7-69640DE1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altLang="zh-TW">
                <a:solidFill>
                  <a:srgbClr val="FFFFFF"/>
                </a:solidFill>
              </a:rPr>
              <a:t>Bassalo</a:t>
            </a:r>
            <a:r>
              <a:rPr lang="zh-TW" altLang="zh-TW">
                <a:solidFill>
                  <a:srgbClr val="FFFFFF"/>
                </a:solidFill>
              </a:rPr>
              <a:t>射擊及接球基本動作介紹</a:t>
            </a: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B4B3AA-4231-4B3A-A778-F38825F8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760" y="0"/>
            <a:ext cx="6218924" cy="6858000"/>
          </a:xfrm>
        </p:spPr>
        <p:txBody>
          <a:bodyPr anchor="ctr">
            <a:norm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</a:rPr>
              <a:t>(</a:t>
            </a:r>
            <a:r>
              <a:rPr lang="zh-TW" altLang="en-US" sz="3200" dirty="0">
                <a:solidFill>
                  <a:srgbClr val="000000"/>
                </a:solidFill>
              </a:rPr>
              <a:t>二</a:t>
            </a:r>
            <a:r>
              <a:rPr lang="en-US" altLang="zh-TW" sz="3200" dirty="0">
                <a:solidFill>
                  <a:srgbClr val="000000"/>
                </a:solidFill>
              </a:rPr>
              <a:t>) </a:t>
            </a:r>
            <a:r>
              <a:rPr lang="en-US" altLang="zh-TW" sz="3200" dirty="0" err="1">
                <a:solidFill>
                  <a:srgbClr val="000000"/>
                </a:solidFill>
              </a:rPr>
              <a:t>Bassalo</a:t>
            </a:r>
            <a:r>
              <a:rPr lang="zh-TW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接球</a:t>
            </a:r>
            <a:r>
              <a:rPr lang="zh-TW" altLang="zh-TW" sz="3200" dirty="0">
                <a:solidFill>
                  <a:srgbClr val="000000"/>
                </a:solidFill>
              </a:rPr>
              <a:t>動作</a:t>
            </a:r>
            <a:r>
              <a:rPr lang="zh-TW" altLang="en-US" sz="3200" dirty="0">
                <a:solidFill>
                  <a:srgbClr val="000000"/>
                </a:solidFill>
              </a:rPr>
              <a:t>：</a:t>
            </a:r>
            <a:endParaRPr lang="en-US" altLang="zh-TW" sz="3200" dirty="0">
              <a:solidFill>
                <a:srgbClr val="000000"/>
              </a:solidFill>
            </a:endParaRPr>
          </a:p>
          <a:p>
            <a:pPr lvl="0"/>
            <a:endParaRPr lang="en-US" altLang="zh-TW" sz="2400" dirty="0">
              <a:solidFill>
                <a:srgbClr val="000000"/>
              </a:solidFill>
            </a:endParaRP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上下接球</a:t>
            </a:r>
            <a:r>
              <a:rPr lang="en-US" altLang="zh-TW" sz="2400" dirty="0">
                <a:solidFill>
                  <a:srgbClr val="000000"/>
                </a:solidFill>
              </a:rPr>
              <a:t>(Top down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胸停接球</a:t>
            </a:r>
            <a:r>
              <a:rPr lang="en-US" altLang="zh-TW" sz="2400" dirty="0">
                <a:solidFill>
                  <a:srgbClr val="000000"/>
                </a:solidFill>
              </a:rPr>
              <a:t>(Chest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膝蓋接球</a:t>
            </a:r>
            <a:r>
              <a:rPr lang="en-US" altLang="zh-TW" sz="2400" dirty="0">
                <a:solidFill>
                  <a:srgbClr val="000000"/>
                </a:solidFill>
              </a:rPr>
              <a:t>(Knee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口袋接球 </a:t>
            </a:r>
            <a:r>
              <a:rPr lang="en-US" altLang="zh-TW" sz="2400" dirty="0">
                <a:solidFill>
                  <a:srgbClr val="000000"/>
                </a:solidFill>
              </a:rPr>
              <a:t>(Pocket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胯下接球</a:t>
            </a:r>
            <a:r>
              <a:rPr lang="en-US" altLang="zh-TW" sz="2400" dirty="0">
                <a:solidFill>
                  <a:srgbClr val="000000"/>
                </a:solidFill>
              </a:rPr>
              <a:t>(Legs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背後接球 </a:t>
            </a:r>
            <a:r>
              <a:rPr lang="en-US" altLang="zh-TW" sz="2400" dirty="0">
                <a:solidFill>
                  <a:srgbClr val="000000"/>
                </a:solidFill>
              </a:rPr>
              <a:t>(Backside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背向接球 </a:t>
            </a:r>
            <a:r>
              <a:rPr lang="en-US" altLang="zh-TW" sz="2400" dirty="0">
                <a:solidFill>
                  <a:srgbClr val="000000"/>
                </a:solidFill>
              </a:rPr>
              <a:t>(Backward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底部接球 </a:t>
            </a:r>
            <a:r>
              <a:rPr lang="en-US" altLang="zh-TW" sz="2400" dirty="0">
                <a:solidFill>
                  <a:srgbClr val="000000"/>
                </a:solidFill>
              </a:rPr>
              <a:t>(Bottom down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上衣接球 </a:t>
            </a:r>
            <a:r>
              <a:rPr lang="en-US" altLang="zh-TW" sz="2400" dirty="0">
                <a:solidFill>
                  <a:srgbClr val="000000"/>
                </a:solidFill>
              </a:rPr>
              <a:t>(Igor catch)</a:t>
            </a:r>
            <a:r>
              <a:rPr lang="zh-TW" altLang="zh-TW" sz="2400" dirty="0">
                <a:solidFill>
                  <a:srgbClr val="000000"/>
                </a:solidFill>
              </a:rPr>
              <a:t>：</a:t>
            </a:r>
          </a:p>
          <a:p>
            <a:endParaRPr lang="zh-TW" altLang="zh-TW" sz="2400" dirty="0">
              <a:solidFill>
                <a:srgbClr val="000000"/>
              </a:solidFill>
            </a:endParaRPr>
          </a:p>
          <a:p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20A8C7-D69C-4702-9853-B6145D40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5400" dirty="0">
                <a:solidFill>
                  <a:srgbClr val="FFFFFF"/>
                </a:solidFill>
                <a:hlinkClick r:id="rId2" action="ppaction://hlinkfile"/>
              </a:rPr>
              <a:t>圖解各式拋接等動作</a:t>
            </a:r>
            <a:endParaRPr lang="en-US" altLang="zh-TW" sz="5400" dirty="0">
              <a:solidFill>
                <a:srgbClr val="FFFFFF"/>
              </a:solidFill>
            </a:endParaRPr>
          </a:p>
        </p:txBody>
      </p:sp>
      <p:pic>
        <p:nvPicPr>
          <p:cNvPr id="13" name="內容版面配置區 4">
            <a:extLst>
              <a:ext uri="{FF2B5EF4-FFF2-40B4-BE49-F238E27FC236}">
                <a16:creationId xmlns:a16="http://schemas.microsoft.com/office/drawing/2014/main" id="{37C60A6A-2CE6-49AE-8BAD-36B606F724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 r="-1" b="97"/>
          <a:stretch/>
        </p:blipFill>
        <p:spPr>
          <a:xfrm>
            <a:off x="1269709" y="307731"/>
            <a:ext cx="3556579" cy="3997637"/>
          </a:xfrm>
          <a:prstGeom prst="rect">
            <a:avLst/>
          </a:prstGeom>
        </p:spPr>
      </p:pic>
      <p:pic>
        <p:nvPicPr>
          <p:cNvPr id="31" name="內容版面配置區 6">
            <a:extLst>
              <a:ext uri="{FF2B5EF4-FFF2-40B4-BE49-F238E27FC236}">
                <a16:creationId xmlns:a16="http://schemas.microsoft.com/office/drawing/2014/main" id="{86388C14-B70F-44D9-AD2E-C6007CCF0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1194906"/>
            <a:ext cx="5455917" cy="222328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C12C61A-9558-4DE5-AFDB-898358AFB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D0628D8-BA21-4802-BB5D-58A5BCA3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altLang="zh-TW" sz="4800" dirty="0" err="1"/>
              <a:t>Bassalo</a:t>
            </a:r>
            <a:r>
              <a:rPr lang="zh-TW" altLang="zh-TW" sz="4800" dirty="0"/>
              <a:t>遊戲玩法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9973A9-58E3-4B7A-8D76-2A7E421AA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Handball </a:t>
            </a:r>
            <a:r>
              <a:rPr lang="en-US" altLang="zh-TW" sz="3200" dirty="0" err="1"/>
              <a:t>Bassalo</a:t>
            </a:r>
            <a:r>
              <a:rPr lang="zh-TW" altLang="zh-TW" sz="3200" dirty="0"/>
              <a:t>：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r>
              <a:rPr lang="en-US" altLang="zh-TW" sz="3200" dirty="0" err="1"/>
              <a:t>Bassalo</a:t>
            </a:r>
            <a:r>
              <a:rPr lang="en-US" altLang="zh-TW" sz="3200" dirty="0"/>
              <a:t>-Intercross</a:t>
            </a:r>
            <a:r>
              <a:rPr lang="zh-TW" altLang="zh-TW" sz="3200" dirty="0"/>
              <a:t>：</a:t>
            </a:r>
            <a:endParaRPr lang="en-US" altLang="zh-TW" sz="3200" dirty="0"/>
          </a:p>
          <a:p>
            <a:pPr marL="0" indent="0">
              <a:buNone/>
            </a:pPr>
            <a:endParaRPr lang="zh-TW" altLang="zh-TW" sz="3200" dirty="0"/>
          </a:p>
          <a:p>
            <a:r>
              <a:rPr lang="en-US" altLang="zh-TW" sz="3200" dirty="0"/>
              <a:t>Ultimate </a:t>
            </a:r>
            <a:r>
              <a:rPr lang="en-US" altLang="zh-TW" sz="3200" dirty="0" err="1"/>
              <a:t>Bassalo</a:t>
            </a:r>
            <a:r>
              <a:rPr lang="zh-TW" altLang="zh-TW" sz="2400" dirty="0"/>
              <a:t>：</a:t>
            </a:r>
            <a:endParaRPr lang="en-US" altLang="zh-TW" sz="24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  <p:pic>
        <p:nvPicPr>
          <p:cNvPr id="6" name="圖片 5" descr="一張含有 地板, 建築物, 室內, 個人 的圖片&#10;&#10;描述是以非常高的可信度產生">
            <a:extLst>
              <a:ext uri="{FF2B5EF4-FFF2-40B4-BE49-F238E27FC236}">
                <a16:creationId xmlns:a16="http://schemas.microsoft.com/office/drawing/2014/main" id="{4A627F62-E2D6-4256-B89E-A3DEBF1B5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2" b="15221"/>
          <a:stretch/>
        </p:blipFill>
        <p:spPr>
          <a:xfrm>
            <a:off x="7829551" y="306910"/>
            <a:ext cx="4042409" cy="1863092"/>
          </a:xfrm>
          <a:prstGeom prst="rect">
            <a:avLst/>
          </a:prstGeom>
        </p:spPr>
      </p:pic>
      <p:pic>
        <p:nvPicPr>
          <p:cNvPr id="7" name="圖片 6" descr="一張含有 地面, 地板, 運動, 室內 的圖片&#10;&#10;描述是以非常高的可信度產生">
            <a:extLst>
              <a:ext uri="{FF2B5EF4-FFF2-40B4-BE49-F238E27FC236}">
                <a16:creationId xmlns:a16="http://schemas.microsoft.com/office/drawing/2014/main" id="{6E631CD0-43C5-485B-B7A5-2BD638570450}"/>
              </a:ext>
            </a:extLst>
          </p:cNvPr>
          <p:cNvPicPr/>
          <p:nvPr/>
        </p:nvPicPr>
        <p:blipFill rotWithShape="1">
          <a:blip r:embed="rId3"/>
          <a:srcRect t="18065"/>
          <a:stretch/>
        </p:blipFill>
        <p:spPr>
          <a:xfrm>
            <a:off x="7829551" y="2330867"/>
            <a:ext cx="4042410" cy="1863093"/>
          </a:xfrm>
          <a:prstGeom prst="rect">
            <a:avLst/>
          </a:prstGeom>
        </p:spPr>
      </p:pic>
      <p:pic>
        <p:nvPicPr>
          <p:cNvPr id="10" name="圖片 9" descr="一張含有 草, 室外, 天空, 樹 的圖片&#10;&#10;描述是以非常高的可信度產生">
            <a:extLst>
              <a:ext uri="{FF2B5EF4-FFF2-40B4-BE49-F238E27FC236}">
                <a16:creationId xmlns:a16="http://schemas.microsoft.com/office/drawing/2014/main" id="{A788D1C1-725C-4594-B667-86BD1BEDDB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29929"/>
          <a:stretch/>
        </p:blipFill>
        <p:spPr>
          <a:xfrm>
            <a:off x="7829551" y="4354824"/>
            <a:ext cx="4042409" cy="18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5" name="副標題 4">
            <a:extLst>
              <a:ext uri="{FF2B5EF4-FFF2-40B4-BE49-F238E27FC236}">
                <a16:creationId xmlns:a16="http://schemas.microsoft.com/office/drawing/2014/main" id="{5D47B5A0-A6E0-49BD-A723-3AB798447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zh-TW" alt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A01DB8B-CBD1-4773-A24A-BD0BD8915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zh-TW" altLang="en-US" sz="4000" dirty="0">
                <a:solidFill>
                  <a:schemeClr val="bg2"/>
                </a:solidFill>
              </a:rPr>
              <a:t>謝謝聆聽！</a:t>
            </a:r>
          </a:p>
        </p:txBody>
      </p:sp>
    </p:spTree>
    <p:extLst>
      <p:ext uri="{BB962C8B-B14F-4D97-AF65-F5344CB8AC3E}">
        <p14:creationId xmlns:p14="http://schemas.microsoft.com/office/powerpoint/2010/main" val="308542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65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9D0B214-B225-48F1-838F-1FD8562F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>
                <a:solidFill>
                  <a:srgbClr val="FFFFFF"/>
                </a:solidFill>
              </a:rPr>
              <a:t>活動發明者：</a:t>
            </a:r>
            <a:r>
              <a:rPr lang="en-US" altLang="zh-TW" sz="4000" dirty="0">
                <a:solidFill>
                  <a:srgbClr val="FFFFFF"/>
                </a:solidFill>
              </a:rPr>
              <a:t> Markus Vogel</a:t>
            </a:r>
            <a:endParaRPr lang="zh-TW" altLang="en-US" sz="4000" dirty="0">
              <a:solidFill>
                <a:srgbClr val="FFFFFF"/>
              </a:solidFill>
            </a:endParaRPr>
          </a:p>
        </p:txBody>
      </p:sp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22E808BC-0279-41B2-BA47-8646EA6ED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371CC06-984B-4B1E-982E-C4C670E4D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840" y="321732"/>
            <a:ext cx="4335613" cy="62145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FFFFFF"/>
                </a:solidFill>
              </a:rPr>
              <a:t>(</a:t>
            </a:r>
            <a:r>
              <a:rPr lang="zh-TW" altLang="zh-TW" sz="2400" dirty="0">
                <a:solidFill>
                  <a:srgbClr val="FFFFFF"/>
                </a:solidFill>
              </a:rPr>
              <a:t>一</a:t>
            </a:r>
            <a:r>
              <a:rPr lang="en-US" altLang="zh-TW" sz="2400" dirty="0">
                <a:solidFill>
                  <a:srgbClr val="FFFFFF"/>
                </a:solidFill>
              </a:rPr>
              <a:t>) </a:t>
            </a:r>
            <a:r>
              <a:rPr lang="zh-TW" altLang="zh-TW" sz="2400" dirty="0">
                <a:solidFill>
                  <a:srgbClr val="FFFFFF"/>
                </a:solidFill>
              </a:rPr>
              <a:t>巴薩龍杯球緣起：</a:t>
            </a:r>
            <a:endParaRPr lang="en-US" altLang="zh-TW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TW" altLang="zh-TW" sz="2400" dirty="0">
                <a:solidFill>
                  <a:srgbClr val="FFFFFF"/>
                </a:solidFill>
              </a:rPr>
              <a:t>原本是在德國海德堡</a:t>
            </a:r>
            <a:r>
              <a:rPr lang="en-US" altLang="zh-TW" sz="2400" dirty="0">
                <a:solidFill>
                  <a:srgbClr val="FFFFFF"/>
                </a:solidFill>
              </a:rPr>
              <a:t>(Heidelberg)</a:t>
            </a:r>
            <a:r>
              <a:rPr lang="zh-TW" altLang="zh-TW" sz="2400" dirty="0">
                <a:solidFill>
                  <a:srgbClr val="FFFFFF"/>
                </a:solidFill>
              </a:rPr>
              <a:t>學生之間流傳的遊戲，後由奧地利籍</a:t>
            </a:r>
            <a:r>
              <a:rPr lang="en-US" altLang="zh-TW" sz="2400" dirty="0">
                <a:solidFill>
                  <a:srgbClr val="FFFFFF"/>
                </a:solidFill>
              </a:rPr>
              <a:t>Markus Vogel </a:t>
            </a:r>
            <a:r>
              <a:rPr lang="zh-TW" altLang="zh-TW" sz="2400" dirty="0">
                <a:solidFill>
                  <a:srgbClr val="FFFFFF"/>
                </a:solidFill>
              </a:rPr>
              <a:t>於</a:t>
            </a:r>
            <a:r>
              <a:rPr lang="en-US" altLang="zh-TW" sz="2400" dirty="0">
                <a:solidFill>
                  <a:srgbClr val="FFFFFF"/>
                </a:solidFill>
              </a:rPr>
              <a:t>2011</a:t>
            </a:r>
            <a:r>
              <a:rPr lang="zh-TW" altLang="zh-TW" sz="2400" dirty="0">
                <a:solidFill>
                  <a:srgbClr val="FFFFFF"/>
                </a:solidFill>
              </a:rPr>
              <a:t>年所製造發明。</a:t>
            </a:r>
            <a:endParaRPr lang="en-US" altLang="zh-TW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FFFFFF"/>
                </a:solidFill>
              </a:rPr>
              <a:t>(</a:t>
            </a:r>
            <a:r>
              <a:rPr lang="zh-TW" altLang="zh-TW" sz="2400" dirty="0">
                <a:solidFill>
                  <a:srgbClr val="FFFFFF"/>
                </a:solidFill>
              </a:rPr>
              <a:t>二</a:t>
            </a:r>
            <a:r>
              <a:rPr lang="en-US" altLang="zh-TW" sz="2400" dirty="0">
                <a:solidFill>
                  <a:srgbClr val="FFFFFF"/>
                </a:solidFill>
              </a:rPr>
              <a:t>) </a:t>
            </a:r>
            <a:r>
              <a:rPr lang="zh-TW" altLang="zh-TW" sz="2400" dirty="0">
                <a:solidFill>
                  <a:srgbClr val="FFFFFF"/>
                </a:solidFill>
              </a:rPr>
              <a:t>巴薩龍杯球介紹：</a:t>
            </a:r>
            <a:endParaRPr lang="en-US" altLang="zh-TW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TW" altLang="zh-TW" sz="2400" dirty="0">
                <a:solidFill>
                  <a:srgbClr val="FFFFFF"/>
                </a:solidFill>
              </a:rPr>
              <a:t>其實這是一個新興的〝輕〞運動，透過簡單基本的傳接卻變成饒富趣味的手眼協調及體適能遊戲。</a:t>
            </a:r>
            <a:r>
              <a:rPr lang="en-US" altLang="zh-TW" sz="2400" dirty="0">
                <a:solidFill>
                  <a:srgbClr val="FFFFFF"/>
                </a:solidFill>
              </a:rPr>
              <a:t>“catch it, if you can”</a:t>
            </a:r>
            <a:r>
              <a:rPr lang="zh-TW" altLang="zh-TW" sz="2400" dirty="0">
                <a:solidFill>
                  <a:srgbClr val="FFFFFF"/>
                </a:solidFill>
              </a:rPr>
              <a:t>是這遊戲的</a:t>
            </a:r>
            <a:r>
              <a:rPr lang="en-US" altLang="zh-TW" sz="2400" dirty="0">
                <a:solidFill>
                  <a:srgbClr val="FFFFFF"/>
                </a:solidFill>
              </a:rPr>
              <a:t>slogan</a:t>
            </a:r>
            <a:r>
              <a:rPr lang="zh-TW" altLang="zh-TW" sz="2400" dirty="0">
                <a:solidFill>
                  <a:srgbClr val="FFFFFF"/>
                </a:solidFill>
              </a:rPr>
              <a:t>。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F2DC17-5BC2-48C6-809C-7843D993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zh-TW" sz="4800" dirty="0" err="1">
                <a:solidFill>
                  <a:srgbClr val="FFFFFF"/>
                </a:solidFill>
              </a:rPr>
              <a:t>Bassalo</a:t>
            </a:r>
            <a:r>
              <a:rPr lang="en-US" altLang="zh-TW" sz="4800" dirty="0">
                <a:solidFill>
                  <a:srgbClr val="FFFFFF"/>
                </a:solidFill>
              </a:rPr>
              <a:t> </a:t>
            </a:r>
            <a:r>
              <a:rPr lang="zh-TW" altLang="en-US" sz="4800" dirty="0">
                <a:solidFill>
                  <a:srgbClr val="FFFFFF"/>
                </a:solidFill>
              </a:rPr>
              <a:t>杯球器具</a:t>
            </a:r>
          </a:p>
        </p:txBody>
      </p:sp>
      <p:pic>
        <p:nvPicPr>
          <p:cNvPr id="35" name="圖片 34" descr="https://www.bassalo.org/s/cc_images/cache_2467010704.jpg?t=1474471250">
            <a:hlinkClick r:id="rId2"/>
            <a:extLst>
              <a:ext uri="{FF2B5EF4-FFF2-40B4-BE49-F238E27FC236}">
                <a16:creationId xmlns:a16="http://schemas.microsoft.com/office/drawing/2014/main" id="{8D32D162-1A3F-4BEB-BAC5-A9D3A89E9F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5" y="421698"/>
            <a:ext cx="4160452" cy="2766700"/>
          </a:xfrm>
          <a:prstGeom prst="rect">
            <a:avLst/>
          </a:prstGeom>
          <a:noFill/>
        </p:spPr>
      </p:pic>
      <p:pic>
        <p:nvPicPr>
          <p:cNvPr id="17" name="圖片 16" descr="一張含有 樹, 草, 室外, 坐 的圖片&#10;&#10;描述是以非常高的可信度產生">
            <a:extLst>
              <a:ext uri="{FF2B5EF4-FFF2-40B4-BE49-F238E27FC236}">
                <a16:creationId xmlns:a16="http://schemas.microsoft.com/office/drawing/2014/main" id="{37B6360F-A1C0-4CD3-BB7F-EEB26546A7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5" y="3348037"/>
            <a:ext cx="4160452" cy="3120338"/>
          </a:xfrm>
          <a:prstGeom prst="rect">
            <a:avLst/>
          </a:prstGeom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E604707B-4B91-4CDF-ABBD-403AD4CC40EC}"/>
              </a:ext>
            </a:extLst>
          </p:cNvPr>
          <p:cNvPicPr/>
          <p:nvPr/>
        </p:nvPicPr>
        <p:blipFill rotWithShape="1">
          <a:blip r:embed="rId5"/>
          <a:srcRect l="67202" t="18627" r="5065" b="5503"/>
          <a:stretch/>
        </p:blipFill>
        <p:spPr bwMode="auto">
          <a:xfrm>
            <a:off x="9829199" y="339849"/>
            <a:ext cx="1954830" cy="30081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內容版面配置區 8" descr="一張含有 樹, 室外, 草, 岩石 的圖片&#10;&#10;描述是以非常高的可信度產生">
            <a:extLst>
              <a:ext uri="{FF2B5EF4-FFF2-40B4-BE49-F238E27FC236}">
                <a16:creationId xmlns:a16="http://schemas.microsoft.com/office/drawing/2014/main" id="{3CC2FB50-0E38-4A56-990F-9C020E1EC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2" r="-1" b="17321"/>
          <a:stretch/>
        </p:blipFill>
        <p:spPr>
          <a:xfrm>
            <a:off x="4584834" y="441618"/>
            <a:ext cx="5141883" cy="27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B7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528386-63CB-4710-8FCF-BEAD6D66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err="1">
                <a:solidFill>
                  <a:srgbClr val="FFFFFF"/>
                </a:solidFill>
              </a:rPr>
              <a:t>Bassalo</a:t>
            </a:r>
            <a:r>
              <a:rPr lang="en-US" altLang="zh-TW" dirty="0">
                <a:solidFill>
                  <a:srgbClr val="FFFFFF"/>
                </a:solidFill>
              </a:rPr>
              <a:t> </a:t>
            </a:r>
            <a:r>
              <a:rPr lang="zh-TW" altLang="en-US" dirty="0">
                <a:solidFill>
                  <a:srgbClr val="FFFFFF"/>
                </a:solidFill>
              </a:rPr>
              <a:t>裝備介紹</a:t>
            </a:r>
            <a:r>
              <a:rPr lang="en-US" altLang="zh-TW" dirty="0">
                <a:solidFill>
                  <a:srgbClr val="FFFFFF"/>
                </a:solidFill>
              </a:rPr>
              <a:t>-1</a:t>
            </a:r>
            <a:endParaRPr lang="zh-TW" altLang="en-US" dirty="0">
              <a:solidFill>
                <a:srgbClr val="FFFFFF"/>
              </a:solidFill>
            </a:endParaRPr>
          </a:p>
        </p:txBody>
      </p:sp>
      <p:pic>
        <p:nvPicPr>
          <p:cNvPr id="5" name="圖片 4" descr="一張含有 瓶, 室內, 下一個 的圖片&#10;&#10;描述是以非常高的可信度產生">
            <a:extLst>
              <a:ext uri="{FF2B5EF4-FFF2-40B4-BE49-F238E27FC236}">
                <a16:creationId xmlns:a16="http://schemas.microsoft.com/office/drawing/2014/main" id="{32057505-417F-4328-A857-0FB72FEE4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 r="1" b="907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93D3D8-0FD9-4C59-97BC-BBF3B417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214534"/>
          </a:xfrm>
        </p:spPr>
        <p:txBody>
          <a:bodyPr anchor="ctr">
            <a:normAutofit/>
          </a:bodyPr>
          <a:lstStyle/>
          <a:p>
            <a:r>
              <a:rPr lang="en-US" altLang="zh-TW" sz="2400" dirty="0">
                <a:solidFill>
                  <a:srgbClr val="FFFFFF"/>
                </a:solidFill>
              </a:rPr>
              <a:t>Markus Vogel</a:t>
            </a:r>
            <a:r>
              <a:rPr lang="zh-TW" altLang="zh-TW" sz="2400" dirty="0">
                <a:solidFill>
                  <a:srgbClr val="FFFFFF"/>
                </a:solidFill>
              </a:rPr>
              <a:t>在</a:t>
            </a:r>
            <a:r>
              <a:rPr lang="en-US" altLang="zh-TW" sz="2400" dirty="0">
                <a:solidFill>
                  <a:srgbClr val="FFFFFF"/>
                </a:solidFill>
              </a:rPr>
              <a:t> 2011 </a:t>
            </a:r>
            <a:r>
              <a:rPr lang="zh-TW" altLang="zh-TW" sz="2400" dirty="0">
                <a:solidFill>
                  <a:srgbClr val="FFFFFF"/>
                </a:solidFill>
              </a:rPr>
              <a:t>年將其構想商品化</a:t>
            </a:r>
            <a:endParaRPr lang="en-US" altLang="zh-TW" sz="2400" dirty="0">
              <a:solidFill>
                <a:srgbClr val="FFFFFF"/>
              </a:solidFill>
            </a:endParaRPr>
          </a:p>
          <a:p>
            <a:endParaRPr lang="en-US" altLang="zh-TW" sz="2400" dirty="0">
              <a:solidFill>
                <a:srgbClr val="FFFFFF"/>
              </a:solidFill>
            </a:endParaRPr>
          </a:p>
          <a:p>
            <a:r>
              <a:rPr lang="en-US" altLang="zh-TW" sz="2400" dirty="0">
                <a:solidFill>
                  <a:srgbClr val="FFFFFF"/>
                </a:solidFill>
              </a:rPr>
              <a:t> 2012 </a:t>
            </a:r>
            <a:r>
              <a:rPr lang="zh-TW" altLang="zh-TW" sz="2400" dirty="0">
                <a:solidFill>
                  <a:srgbClr val="FFFFFF"/>
                </a:solidFill>
              </a:rPr>
              <a:t>年將杯體重新設計改良，即今日所見上寬下窄的</a:t>
            </a:r>
            <a:r>
              <a:rPr lang="en-US" altLang="zh-TW" sz="2400" dirty="0">
                <a:solidFill>
                  <a:srgbClr val="FFFFFF"/>
                </a:solidFill>
              </a:rPr>
              <a:t> PP </a:t>
            </a:r>
            <a:r>
              <a:rPr lang="zh-TW" altLang="zh-TW" sz="2400" dirty="0">
                <a:solidFill>
                  <a:srgbClr val="FFFFFF"/>
                </a:solidFill>
              </a:rPr>
              <a:t>材質塑膠杯！</a:t>
            </a:r>
            <a:endParaRPr lang="en-US" altLang="zh-TW" sz="2400" dirty="0">
              <a:solidFill>
                <a:srgbClr val="FFFFFF"/>
              </a:solidFill>
            </a:endParaRPr>
          </a:p>
          <a:p>
            <a:endParaRPr lang="en-US" altLang="zh-TW" sz="2400" dirty="0">
              <a:solidFill>
                <a:srgbClr val="FFFFFF"/>
              </a:solidFill>
            </a:endParaRPr>
          </a:p>
          <a:p>
            <a:r>
              <a:rPr lang="zh-TW" altLang="zh-TW" sz="2400" dirty="0">
                <a:solidFill>
                  <a:srgbClr val="FFFFFF"/>
                </a:solidFill>
              </a:rPr>
              <a:t>該塑膠杯委由德國廠商生產，品質穩定耐用。</a:t>
            </a:r>
            <a:endParaRPr lang="en-US" altLang="zh-TW" sz="2400" dirty="0">
              <a:solidFill>
                <a:srgbClr val="FFFFFF"/>
              </a:solidFill>
            </a:endParaRPr>
          </a:p>
          <a:p>
            <a:endParaRPr lang="en-US" altLang="zh-TW" sz="2400" dirty="0">
              <a:solidFill>
                <a:srgbClr val="FFFFFF"/>
              </a:solidFill>
            </a:endParaRPr>
          </a:p>
          <a:p>
            <a:r>
              <a:rPr lang="zh-TW" altLang="zh-TW" sz="2400" dirty="0">
                <a:solidFill>
                  <a:srgbClr val="FFFFFF"/>
                </a:solidFill>
              </a:rPr>
              <a:t>橘色的橡膠球亦通過歐盟</a:t>
            </a:r>
            <a:r>
              <a:rPr lang="en-US" altLang="zh-TW" sz="2400" dirty="0">
                <a:solidFill>
                  <a:srgbClr val="FFFFFF"/>
                </a:solidFill>
              </a:rPr>
              <a:t> (EN71)</a:t>
            </a:r>
            <a:r>
              <a:rPr lang="zh-TW" altLang="zh-TW" sz="2400" dirty="0">
                <a:solidFill>
                  <a:srgbClr val="FFFFFF"/>
                </a:solidFill>
              </a:rPr>
              <a:t>安全玩具認證</a:t>
            </a:r>
            <a:endParaRPr lang="en-US" altLang="zh-TW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B08EB5-9261-4826-AA7E-165505AC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en-US" altLang="zh-TW"/>
              <a:t>Bassalo </a:t>
            </a:r>
            <a:r>
              <a:rPr lang="zh-TW" altLang="en-US"/>
              <a:t>裝備介紹</a:t>
            </a:r>
            <a:r>
              <a:rPr lang="en-US" altLang="zh-TW"/>
              <a:t>-2</a:t>
            </a:r>
            <a:endParaRPr lang="zh-TW" altLang="en-US" dirty="0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CC76120-8540-4090-BB2A-541F2C599AE3}"/>
              </a:ext>
            </a:extLst>
          </p:cNvPr>
          <p:cNvPicPr/>
          <p:nvPr/>
        </p:nvPicPr>
        <p:blipFill rotWithShape="1">
          <a:blip r:embed="rId2"/>
          <a:srcRect l="67202" t="18627" r="5065" b="5503"/>
          <a:stretch/>
        </p:blipFill>
        <p:spPr bwMode="auto">
          <a:xfrm>
            <a:off x="851231" y="286808"/>
            <a:ext cx="3131296" cy="481859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7DD27A-DDC5-4A7F-B554-2D87F1C8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533956" cy="3986018"/>
          </a:xfrm>
        </p:spPr>
        <p:txBody>
          <a:bodyPr anchor="t">
            <a:normAutofit/>
          </a:bodyPr>
          <a:lstStyle/>
          <a:p>
            <a:r>
              <a:rPr lang="zh-TW" altLang="zh-TW" sz="2400"/>
              <a:t>杯球其器具類似一</a:t>
            </a:r>
            <a:r>
              <a:rPr lang="en-US" altLang="zh-TW" sz="2400"/>
              <a:t>700cc</a:t>
            </a:r>
            <a:r>
              <a:rPr lang="zh-TW" altLang="zh-TW" sz="2400"/>
              <a:t>的塑膠材質杯且杯口比杯身開口還要大</a:t>
            </a:r>
            <a:endParaRPr lang="en-US" altLang="zh-TW" sz="2400"/>
          </a:p>
          <a:p>
            <a:endParaRPr lang="en-US" altLang="zh-TW" sz="2400"/>
          </a:p>
          <a:p>
            <a:r>
              <a:rPr lang="zh-TW" altLang="zh-TW" sz="2400"/>
              <a:t>以杯身長</a:t>
            </a:r>
            <a:r>
              <a:rPr lang="en-US" altLang="zh-TW" sz="2400"/>
              <a:t>25</a:t>
            </a:r>
            <a:r>
              <a:rPr lang="zh-TW" altLang="zh-TW" sz="2400"/>
              <a:t>公分充當手套來進行傳接球活動</a:t>
            </a:r>
            <a:endParaRPr lang="en-US" altLang="zh-TW" sz="2400"/>
          </a:p>
          <a:p>
            <a:endParaRPr lang="en-US" altLang="zh-TW" sz="2400"/>
          </a:p>
          <a:p>
            <a:r>
              <a:rPr lang="zh-TW" altLang="zh-TW" sz="2400"/>
              <a:t>球體猶如兵乓球大小般，唯球的質感比乒乓球較軟且</a:t>
            </a:r>
            <a:r>
              <a:rPr lang="en-US" altLang="zh-TW" sz="2400"/>
              <a:t>Q</a:t>
            </a:r>
            <a:r>
              <a:rPr lang="zh-TW" altLang="zh-TW" sz="2400"/>
              <a:t>彈些，且球體較重且較無彈性。</a:t>
            </a:r>
            <a:endParaRPr lang="zh-TW" altLang="en-US" sz="240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43529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2250B-1D28-46FF-B08B-E8E9021F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91" y="437565"/>
            <a:ext cx="5314536" cy="1325563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Bassalo</a:t>
            </a:r>
            <a:r>
              <a:rPr lang="zh-TW" altLang="zh-TW" dirty="0"/>
              <a:t>杯球特色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525CA0-4650-450B-B399-9B091F2A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820780" cy="4578982"/>
          </a:xfrm>
        </p:spPr>
        <p:txBody>
          <a:bodyPr anchor="t">
            <a:normAutofit fontScale="92500" lnSpcReduction="20000"/>
          </a:bodyPr>
          <a:lstStyle/>
          <a:p>
            <a:r>
              <a:rPr lang="zh-TW" altLang="zh-TW" dirty="0"/>
              <a:t>適合全年齡、不限人數、最佳的親子同樂遊戲器材。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輕便、好攜帶、隨時隨地想玩就玩。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室內、戶外、操場、草地、沙灘…。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/>
              <a:t>不怕風大，落水也不沈！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>
                <a:hlinkClick r:id="rId2" action="ppaction://hlinkfile"/>
              </a:rPr>
              <a:t>小學生</a:t>
            </a:r>
            <a:r>
              <a:rPr lang="zh-TW" altLang="en-US" dirty="0">
                <a:hlinkClick r:id="rId2" action="ppaction://hlinkfile"/>
              </a:rPr>
              <a:t>棒球</a:t>
            </a:r>
            <a:r>
              <a:rPr lang="zh-TW" altLang="zh-TW" dirty="0">
                <a:hlinkClick r:id="rId2" action="ppaction://hlinkfile"/>
              </a:rPr>
              <a:t>的預備傳接以及手眼協調練習。</a:t>
            </a:r>
            <a:endParaRPr lang="zh-TW" alt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DFF03CF-54FC-4CCD-853B-EB89F3412DD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21914" r="65124" b="63832"/>
          <a:stretch/>
        </p:blipFill>
        <p:spPr bwMode="auto">
          <a:xfrm>
            <a:off x="7884057" y="1653300"/>
            <a:ext cx="3796790" cy="17761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55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內容版面配置區 3" descr="一張含有 螢幕擷取畫面 的圖片&#10;&#10;描述是以非常高的可信度產生">
            <a:extLst>
              <a:ext uri="{FF2B5EF4-FFF2-40B4-BE49-F238E27FC236}">
                <a16:creationId xmlns:a16="http://schemas.microsoft.com/office/drawing/2014/main" id="{1F0B9BBA-6D72-4232-88F5-2C500232686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7737" t="23339" r="18215" b="11087"/>
          <a:stretch/>
        </p:blipFill>
        <p:spPr bwMode="auto">
          <a:xfrm>
            <a:off x="1259184" y="643467"/>
            <a:ext cx="9673632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2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50A4332-9CD6-4130-8F20-E19E1C02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altLang="zh-TW" dirty="0" err="1">
                <a:solidFill>
                  <a:srgbClr val="FFFFFF"/>
                </a:solidFill>
              </a:rPr>
              <a:t>Bassalo</a:t>
            </a:r>
            <a:r>
              <a:rPr lang="zh-TW" altLang="zh-TW" dirty="0">
                <a:solidFill>
                  <a:srgbClr val="FFFFFF"/>
                </a:solidFill>
              </a:rPr>
              <a:t>射擊及接球</a:t>
            </a:r>
            <a:r>
              <a:rPr lang="zh-TW" altLang="en-US" dirty="0">
                <a:solidFill>
                  <a:srgbClr val="FFFFFF"/>
                </a:solidFill>
              </a:rPr>
              <a:t>基本</a:t>
            </a:r>
            <a:r>
              <a:rPr lang="zh-TW" altLang="zh-TW" dirty="0">
                <a:solidFill>
                  <a:srgbClr val="FFFFFF"/>
                </a:solidFill>
              </a:rPr>
              <a:t>動作介紹</a:t>
            </a: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06E1F1-A28D-41D4-B28E-9DA28308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160" y="0"/>
            <a:ext cx="6574524" cy="6858000"/>
          </a:xfrm>
        </p:spPr>
        <p:txBody>
          <a:bodyPr anchor="ctr">
            <a:normAutofit/>
          </a:bodyPr>
          <a:lstStyle/>
          <a:p>
            <a:r>
              <a:rPr lang="en-US" altLang="zh-TW" sz="3200" dirty="0">
                <a:solidFill>
                  <a:srgbClr val="000000"/>
                </a:solidFill>
              </a:rPr>
              <a:t>(</a:t>
            </a:r>
            <a:r>
              <a:rPr lang="zh-TW" altLang="zh-TW" sz="3200" dirty="0">
                <a:solidFill>
                  <a:srgbClr val="000000"/>
                </a:solidFill>
              </a:rPr>
              <a:t>一</a:t>
            </a:r>
            <a:r>
              <a:rPr lang="en-US" altLang="zh-TW" sz="3200" dirty="0">
                <a:solidFill>
                  <a:srgbClr val="000000"/>
                </a:solidFill>
              </a:rPr>
              <a:t>) </a:t>
            </a:r>
            <a:r>
              <a:rPr lang="en-US" altLang="zh-TW" sz="3200" dirty="0" err="1">
                <a:solidFill>
                  <a:srgbClr val="000000"/>
                </a:solidFill>
              </a:rPr>
              <a:t>Bassalo</a:t>
            </a:r>
            <a:r>
              <a:rPr lang="zh-TW" altLang="zh-TW" sz="3200" dirty="0">
                <a:solidFill>
                  <a:srgbClr val="000000"/>
                </a:solidFill>
                <a:highlight>
                  <a:srgbClr val="FFFF00"/>
                </a:highlight>
              </a:rPr>
              <a:t>射擊</a:t>
            </a:r>
            <a:r>
              <a:rPr lang="zh-TW" altLang="zh-TW" sz="3200" dirty="0">
                <a:solidFill>
                  <a:srgbClr val="000000"/>
                </a:solidFill>
              </a:rPr>
              <a:t>動作</a:t>
            </a:r>
            <a:r>
              <a:rPr lang="zh-TW" altLang="en-US" sz="3200" dirty="0">
                <a:solidFill>
                  <a:srgbClr val="000000"/>
                </a:solidFill>
              </a:rPr>
              <a:t>：</a:t>
            </a:r>
            <a:endParaRPr lang="en-US" altLang="zh-TW" sz="3200" dirty="0">
              <a:solidFill>
                <a:srgbClr val="000000"/>
              </a:solidFill>
            </a:endParaRPr>
          </a:p>
          <a:p>
            <a:endParaRPr lang="en-US" altLang="zh-TW" sz="1800" dirty="0">
              <a:solidFill>
                <a:srgbClr val="000000"/>
              </a:solidFill>
            </a:endParaRP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投石射擊</a:t>
            </a:r>
            <a:r>
              <a:rPr lang="en-US" altLang="zh-TW" sz="2400" dirty="0">
                <a:solidFill>
                  <a:srgbClr val="000000"/>
                </a:solidFill>
              </a:rPr>
              <a:t>(Catapult shot)</a:t>
            </a:r>
            <a:r>
              <a:rPr lang="zh-TW" altLang="zh-TW" sz="2400" dirty="0">
                <a:solidFill>
                  <a:srgbClr val="000000"/>
                </a:solidFill>
              </a:rPr>
              <a:t>：將杯子高舉至頭頂上方並往前發射出去。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lvl="0"/>
            <a:endParaRPr lang="zh-TW" altLang="zh-TW" sz="2400" dirty="0">
              <a:solidFill>
                <a:srgbClr val="000000"/>
              </a:solidFill>
            </a:endParaRP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交叉射擊</a:t>
            </a:r>
            <a:r>
              <a:rPr lang="en-US" altLang="zh-TW" sz="2400" dirty="0">
                <a:solidFill>
                  <a:srgbClr val="000000"/>
                </a:solidFill>
              </a:rPr>
              <a:t>(Crossover shot)</a:t>
            </a:r>
            <a:r>
              <a:rPr lang="zh-TW" altLang="zh-TW" sz="2400" dirty="0">
                <a:solidFill>
                  <a:srgbClr val="000000"/>
                </a:solidFill>
              </a:rPr>
              <a:t>：將杯子繞過胯下，並順勢做一投射動作。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lvl="0"/>
            <a:endParaRPr lang="zh-TW" altLang="zh-TW" sz="2400" dirty="0">
              <a:solidFill>
                <a:srgbClr val="000000"/>
              </a:solidFill>
            </a:endParaRP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背後射擊</a:t>
            </a:r>
            <a:r>
              <a:rPr lang="en-US" altLang="zh-TW" sz="2400" dirty="0">
                <a:solidFill>
                  <a:srgbClr val="000000"/>
                </a:solidFill>
              </a:rPr>
              <a:t> (Backside shot)</a:t>
            </a:r>
            <a:r>
              <a:rPr lang="zh-TW" altLang="zh-TW" sz="2400" dirty="0">
                <a:solidFill>
                  <a:srgbClr val="000000"/>
                </a:solidFill>
              </a:rPr>
              <a:t>：將杯子繞過腰部，並順勢做一背後射擊動作。</a:t>
            </a:r>
            <a:endParaRPr lang="en-US" altLang="zh-TW" sz="2400" dirty="0">
              <a:solidFill>
                <a:srgbClr val="000000"/>
              </a:solidFill>
            </a:endParaRPr>
          </a:p>
          <a:p>
            <a:pPr lvl="0"/>
            <a:endParaRPr lang="zh-TW" altLang="zh-TW" sz="2400" dirty="0">
              <a:solidFill>
                <a:srgbClr val="000000"/>
              </a:solidFill>
            </a:endParaRPr>
          </a:p>
          <a:p>
            <a:pPr lvl="0"/>
            <a:r>
              <a:rPr lang="zh-TW" altLang="zh-TW" sz="2400" dirty="0">
                <a:solidFill>
                  <a:srgbClr val="000000"/>
                </a:solidFill>
              </a:rPr>
              <a:t>天勾射擊</a:t>
            </a:r>
            <a:r>
              <a:rPr lang="en-US" altLang="zh-TW" sz="2400" dirty="0">
                <a:solidFill>
                  <a:srgbClr val="000000"/>
                </a:solidFill>
              </a:rPr>
              <a:t>(Hook shot)</a:t>
            </a:r>
            <a:r>
              <a:rPr lang="zh-TW" altLang="zh-TW" sz="2400" dirty="0">
                <a:solidFill>
                  <a:srgbClr val="000000"/>
                </a:solidFill>
              </a:rPr>
              <a:t>：將杯子高舉過頭頂，如勾球般拋射投出。</a:t>
            </a:r>
          </a:p>
          <a:p>
            <a:endParaRPr lang="zh-TW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FA2A4B0-5AB0-48B9-875D-F6428AE0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圖解基本動作投射</a:t>
            </a:r>
            <a:endParaRPr lang="en-US" altLang="zh-TW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159F9DE-FC81-451E-8823-2374294D85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" y="1466612"/>
            <a:ext cx="10901471" cy="24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457</Words>
  <Application>Microsoft Office PowerPoint</Application>
  <PresentationFormat>寬螢幕</PresentationFormat>
  <Paragraphs>66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Bassalo-巴薩龍杯球介紹</vt:lpstr>
      <vt:lpstr>活動發明者： Markus Vogel</vt:lpstr>
      <vt:lpstr>Bassalo 杯球器具</vt:lpstr>
      <vt:lpstr>Bassalo 裝備介紹-1</vt:lpstr>
      <vt:lpstr>Bassalo 裝備介紹-2</vt:lpstr>
      <vt:lpstr>Bassalo杯球特色</vt:lpstr>
      <vt:lpstr>PowerPoint 簡報</vt:lpstr>
      <vt:lpstr>Bassalo射擊及接球基本動作介紹</vt:lpstr>
      <vt:lpstr>圖解基本動作投射</vt:lpstr>
      <vt:lpstr>Bassalo射擊及接球基本動作介紹</vt:lpstr>
      <vt:lpstr>圖解各式拋接等動作</vt:lpstr>
      <vt:lpstr>Bassalo遊戲玩法</vt:lpstr>
      <vt:lpstr>謝謝聆聽！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Bassalo-巴薩龍杯球介紹</dc:title>
  <dc:creator>user</dc:creator>
  <cp:lastModifiedBy>TsaiMing Hsien</cp:lastModifiedBy>
  <cp:revision>4</cp:revision>
  <dcterms:created xsi:type="dcterms:W3CDTF">2018-10-10T13:20:16Z</dcterms:created>
  <dcterms:modified xsi:type="dcterms:W3CDTF">2019-10-05T02:24:06Z</dcterms:modified>
</cp:coreProperties>
</file>