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6" r:id="rId18"/>
    <p:sldId id="277" r:id="rId19"/>
    <p:sldId id="278" r:id="rId20"/>
    <p:sldId id="281" r:id="rId21"/>
    <p:sldId id="279" r:id="rId22"/>
    <p:sldId id="283" r:id="rId23"/>
    <p:sldId id="280" r:id="rId24"/>
    <p:sldId id="286" r:id="rId25"/>
    <p:sldId id="285" r:id="rId26"/>
    <p:sldId id="284" r:id="rId27"/>
  </p:sldIdLst>
  <p:sldSz cx="9145588" cy="5145088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4999" indent="-1298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2256" indent="-2619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9514" indent="-3940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6771" indent="-52612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625803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195096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27612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601285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>
          <p15:clr>
            <a:srgbClr val="A4A3A4"/>
          </p15:clr>
        </p15:guide>
        <p15:guide id="2" pos="4050">
          <p15:clr>
            <a:srgbClr val="A4A3A4"/>
          </p15:clr>
        </p15:guide>
        <p15:guide id="5" orient="horz" pos="4183">
          <p15:clr>
            <a:srgbClr val="A4A3A4"/>
          </p15:clr>
        </p15:guide>
        <p15:guide id="6" pos="7588">
          <p15:clr>
            <a:srgbClr val="A4A3A4"/>
          </p15:clr>
        </p15:guide>
        <p15:guide id="7" pos="386">
          <p15:clr>
            <a:srgbClr val="A4A3A4"/>
          </p15:clr>
        </p15:guide>
        <p15:guide id="8" pos="1350">
          <p15:clr>
            <a:srgbClr val="A4A3A4"/>
          </p15:clr>
        </p15:guide>
        <p15:guide id="9" orient="horz" pos="233">
          <p15:clr>
            <a:srgbClr val="A4A3A4"/>
          </p15:clr>
        </p15:guide>
        <p15:guide id="10" orient="horz" pos="2976">
          <p15:clr>
            <a:srgbClr val="A4A3A4"/>
          </p15:clr>
        </p15:guide>
        <p15:guide id="11" pos="2881">
          <p15:clr>
            <a:srgbClr val="A4A3A4"/>
          </p15:clr>
        </p15:guide>
        <p15:guide id="12" pos="5397">
          <p15:clr>
            <a:srgbClr val="A4A3A4"/>
          </p15:clr>
        </p15:guide>
        <p15:guide id="13" pos="267">
          <p15:clr>
            <a:srgbClr val="A4A3A4"/>
          </p15:clr>
        </p15:guide>
        <p15:guide id="14" pos="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9" y="63"/>
      </p:cViewPr>
      <p:guideLst>
        <p:guide orient="horz" pos="328"/>
        <p:guide pos="4050"/>
        <p:guide orient="horz" pos="4183"/>
        <p:guide pos="7588"/>
        <p:guide pos="386"/>
        <p:guide pos="1350"/>
        <p:guide orient="horz" pos="233"/>
        <p:guide orient="horz" pos="2976"/>
        <p:guide pos="2881"/>
        <p:guide pos="5397"/>
        <p:guide pos="267"/>
        <p:guide pos="9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wmf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wmf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2BF330-AC1D-4583-AAB0-220C0DE77124}" type="doc">
      <dgm:prSet loTypeId="urn:microsoft.com/office/officeart/2005/8/layout/bList2#1" loCatId="list" qsTypeId="urn:microsoft.com/office/officeart/2005/8/quickstyle/simple1" qsCatId="simple" csTypeId="urn:microsoft.com/office/officeart/2005/8/colors/colorful3" csCatId="colorful" phldr="1"/>
      <dgm:spPr/>
    </dgm:pt>
    <dgm:pt modelId="{03F16057-33BB-4F16-A356-60CE69B89FBC}">
      <dgm:prSet phldrT="[文字]" custT="1"/>
      <dgm:spPr/>
      <dgm:t>
        <a:bodyPr/>
        <a:lstStyle/>
        <a:p>
          <a:r>
            <a:rPr lang="zh-TW" altLang="en-US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運動季</a:t>
          </a:r>
          <a:endParaRPr lang="en-US" altLang="zh-TW" sz="1200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0B0E636-56F3-4ACE-8DF6-5FB8237F4651}" type="parTrans" cxnId="{32F83A7A-DC3D-4577-BD67-C2B661243672}">
      <dgm:prSet/>
      <dgm:spPr/>
      <dgm:t>
        <a:bodyPr/>
        <a:lstStyle/>
        <a:p>
          <a:endParaRPr lang="zh-TW" altLang="en-US"/>
        </a:p>
      </dgm:t>
    </dgm:pt>
    <dgm:pt modelId="{2C4DF54D-86FD-421B-8417-CBF7F78E02FE}" type="sibTrans" cxnId="{32F83A7A-DC3D-4577-BD67-C2B661243672}">
      <dgm:prSet/>
      <dgm:spPr/>
      <dgm:t>
        <a:bodyPr/>
        <a:lstStyle/>
        <a:p>
          <a:endParaRPr lang="zh-TW" altLang="en-US"/>
        </a:p>
      </dgm:t>
    </dgm:pt>
    <dgm:pt modelId="{69B30272-EC78-4258-9F54-530B07EA747B}">
      <dgm:prSet phldrT="[文字]" custT="1"/>
      <dgm:spPr/>
      <dgm:t>
        <a:bodyPr/>
        <a:lstStyle/>
        <a:p>
          <a:r>
            <a:rPr lang="zh-TW" altLang="en-US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團隊小組</a:t>
          </a:r>
          <a:endParaRPr lang="zh-TW" altLang="en-US" sz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DF4C614-D80F-4334-BC28-0C5B666A6FA1}" type="parTrans" cxnId="{43DFF1F5-23D7-4022-99B4-27BA0BB70073}">
      <dgm:prSet/>
      <dgm:spPr/>
      <dgm:t>
        <a:bodyPr/>
        <a:lstStyle/>
        <a:p>
          <a:endParaRPr lang="zh-TW" altLang="en-US"/>
        </a:p>
      </dgm:t>
    </dgm:pt>
    <dgm:pt modelId="{4A2992B7-5BD9-400D-A081-535FE2D3C8CF}" type="sibTrans" cxnId="{43DFF1F5-23D7-4022-99B4-27BA0BB70073}">
      <dgm:prSet/>
      <dgm:spPr/>
      <dgm:t>
        <a:bodyPr/>
        <a:lstStyle/>
        <a:p>
          <a:endParaRPr lang="zh-TW" altLang="en-US"/>
        </a:p>
      </dgm:t>
    </dgm:pt>
    <dgm:pt modelId="{73354FE1-CB49-469F-90D6-39FF764FF056}">
      <dgm:prSet phldrT="[文字]" custT="1"/>
      <dgm:spPr/>
      <dgm:t>
        <a:bodyPr/>
        <a:lstStyle/>
        <a:p>
          <a:r>
            <a:rPr lang="zh-TW" altLang="en-US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正式競賽</a:t>
          </a:r>
          <a:endParaRPr lang="zh-TW" altLang="en-US" sz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497C752-B05C-4A92-BC4D-462839B55C46}" type="parTrans" cxnId="{512E1679-ABA8-48CB-A6BB-6934D54F80D2}">
      <dgm:prSet/>
      <dgm:spPr/>
      <dgm:t>
        <a:bodyPr/>
        <a:lstStyle/>
        <a:p>
          <a:endParaRPr lang="zh-TW" altLang="en-US"/>
        </a:p>
      </dgm:t>
    </dgm:pt>
    <dgm:pt modelId="{8D7D0744-BAFA-412C-8F9A-A5921247C7C3}" type="sibTrans" cxnId="{512E1679-ABA8-48CB-A6BB-6934D54F80D2}">
      <dgm:prSet/>
      <dgm:spPr/>
      <dgm:t>
        <a:bodyPr/>
        <a:lstStyle/>
        <a:p>
          <a:endParaRPr lang="zh-TW" altLang="en-US"/>
        </a:p>
      </dgm:t>
    </dgm:pt>
    <dgm:pt modelId="{B5397FF2-E2C0-41F9-AE69-2FD893FEF197}">
      <dgm:prSet custT="1"/>
      <dgm:spPr/>
      <dgm:t>
        <a:bodyPr/>
        <a:lstStyle/>
        <a:p>
          <a:r>
            <a:rPr lang="zh-TW" altLang="en-US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決賽時期</a:t>
          </a:r>
          <a:endParaRPr lang="zh-TW" altLang="en-US" sz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3D660C6-D1F8-4DA3-8E61-4E3406EB114D}" type="parTrans" cxnId="{5D9F52D5-99F5-4FA4-9DFF-AE5C8E927E57}">
      <dgm:prSet/>
      <dgm:spPr/>
      <dgm:t>
        <a:bodyPr/>
        <a:lstStyle/>
        <a:p>
          <a:endParaRPr lang="zh-TW" altLang="en-US"/>
        </a:p>
      </dgm:t>
    </dgm:pt>
    <dgm:pt modelId="{DC4070F0-2B5D-40A2-AA20-F711B692333A}" type="sibTrans" cxnId="{5D9F52D5-99F5-4FA4-9DFF-AE5C8E927E57}">
      <dgm:prSet/>
      <dgm:spPr/>
      <dgm:t>
        <a:bodyPr/>
        <a:lstStyle/>
        <a:p>
          <a:endParaRPr lang="zh-TW" altLang="en-US"/>
        </a:p>
      </dgm:t>
    </dgm:pt>
    <dgm:pt modelId="{8BA4CDC9-2532-4472-AECD-23BF4454DEB6}">
      <dgm:prSet custT="1"/>
      <dgm:spPr/>
      <dgm:t>
        <a:bodyPr/>
        <a:lstStyle/>
        <a:p>
          <a:r>
            <a:rPr lang="zh-TW" altLang="en-US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慶典</a:t>
          </a:r>
          <a:endParaRPr lang="zh-TW" altLang="en-US" sz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259F8D3-EAB0-47DC-972A-4C77DE247D8F}" type="parTrans" cxnId="{5A57661D-8683-427A-B206-A7FFE2C01865}">
      <dgm:prSet/>
      <dgm:spPr/>
      <dgm:t>
        <a:bodyPr/>
        <a:lstStyle/>
        <a:p>
          <a:endParaRPr lang="zh-TW" altLang="en-US"/>
        </a:p>
      </dgm:t>
    </dgm:pt>
    <dgm:pt modelId="{DAFB51BA-5A6B-437F-A6AD-75542E4ABE06}" type="sibTrans" cxnId="{5A57661D-8683-427A-B206-A7FFE2C01865}">
      <dgm:prSet/>
      <dgm:spPr/>
      <dgm:t>
        <a:bodyPr/>
        <a:lstStyle/>
        <a:p>
          <a:endParaRPr lang="zh-TW" altLang="en-US"/>
        </a:p>
      </dgm:t>
    </dgm:pt>
    <dgm:pt modelId="{B1581F3A-47A8-483C-8525-CA39CDAD3AF4}">
      <dgm:prSet custT="1"/>
      <dgm:spPr/>
      <dgm:t>
        <a:bodyPr/>
        <a:lstStyle/>
        <a:p>
          <a:r>
            <a:rPr lang="zh-TW" altLang="en-US" sz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成績紀錄留存</a:t>
          </a:r>
          <a:endParaRPr lang="zh-TW" altLang="en-US" sz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D843698-F158-44F8-BBA4-F244DFCCFAF0}" type="parTrans" cxnId="{F2AAC6D7-EC59-4D81-BFC3-6A449B791CEA}">
      <dgm:prSet/>
      <dgm:spPr/>
      <dgm:t>
        <a:bodyPr/>
        <a:lstStyle/>
        <a:p>
          <a:endParaRPr lang="zh-TW" altLang="en-US"/>
        </a:p>
      </dgm:t>
    </dgm:pt>
    <dgm:pt modelId="{3EDB7A62-EEA0-4530-B854-E5E0C2C9A0A5}" type="sibTrans" cxnId="{F2AAC6D7-EC59-4D81-BFC3-6A449B791CEA}">
      <dgm:prSet/>
      <dgm:spPr/>
      <dgm:t>
        <a:bodyPr/>
        <a:lstStyle/>
        <a:p>
          <a:endParaRPr lang="zh-TW" altLang="en-US"/>
        </a:p>
      </dgm:t>
    </dgm:pt>
    <dgm:pt modelId="{97165E61-4178-44D2-8E43-4E3D09537AA2}" type="pres">
      <dgm:prSet presAssocID="{F32BF330-AC1D-4583-AAB0-220C0DE77124}" presName="diagram" presStyleCnt="0">
        <dgm:presLayoutVars>
          <dgm:dir/>
          <dgm:animLvl val="lvl"/>
          <dgm:resizeHandles val="exact"/>
        </dgm:presLayoutVars>
      </dgm:prSet>
      <dgm:spPr/>
    </dgm:pt>
    <dgm:pt modelId="{04F943A0-20E8-4603-B5AF-1245A2F16CA6}" type="pres">
      <dgm:prSet presAssocID="{03F16057-33BB-4F16-A356-60CE69B89FBC}" presName="compNode" presStyleCnt="0"/>
      <dgm:spPr/>
    </dgm:pt>
    <dgm:pt modelId="{20BDF16A-02D1-40BB-BEF6-A5FF2263BC42}" type="pres">
      <dgm:prSet presAssocID="{03F16057-33BB-4F16-A356-60CE69B89FBC}" presName="childRec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56E5A2-4CFC-4D0E-82AC-CEA0167D2ECE}" type="pres">
      <dgm:prSet presAssocID="{03F16057-33BB-4F16-A356-60CE69B89FB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2D55F2-DE54-47C2-9338-B1B0720ACA7E}" type="pres">
      <dgm:prSet presAssocID="{03F16057-33BB-4F16-A356-60CE69B89FBC}" presName="parentRect" presStyleLbl="alignNode1" presStyleIdx="0" presStyleCnt="6"/>
      <dgm:spPr/>
      <dgm:t>
        <a:bodyPr/>
        <a:lstStyle/>
        <a:p>
          <a:endParaRPr lang="zh-TW" altLang="en-US"/>
        </a:p>
      </dgm:t>
    </dgm:pt>
    <dgm:pt modelId="{76C514FD-32CC-4D3E-A072-B359E935E39D}" type="pres">
      <dgm:prSet presAssocID="{03F16057-33BB-4F16-A356-60CE69B89FBC}" presName="adorn" presStyleLbl="fgAccFollowNod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6EC1D0C-942D-4723-A4E2-6D875BA767A0}" type="pres">
      <dgm:prSet presAssocID="{2C4DF54D-86FD-421B-8417-CBF7F78E02F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628B4E1-1930-4453-899A-E2FD34916B46}" type="pres">
      <dgm:prSet presAssocID="{69B30272-EC78-4258-9F54-530B07EA747B}" presName="compNode" presStyleCnt="0"/>
      <dgm:spPr/>
    </dgm:pt>
    <dgm:pt modelId="{9B2CBF79-3DF1-4212-B443-694FEBB0B63B}" type="pres">
      <dgm:prSet presAssocID="{69B30272-EC78-4258-9F54-530B07EA747B}" presName="childRect" presStyleLbl="bgAcc1" presStyleIdx="1" presStyleCnt="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E11E371-AE25-4B7F-8BFB-251260479651}" type="pres">
      <dgm:prSet presAssocID="{69B30272-EC78-4258-9F54-530B07EA747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6C2BFE-3937-454A-B268-999BCAECDAB3}" type="pres">
      <dgm:prSet presAssocID="{69B30272-EC78-4258-9F54-530B07EA747B}" presName="parentRect" presStyleLbl="alignNode1" presStyleIdx="1" presStyleCnt="6"/>
      <dgm:spPr/>
      <dgm:t>
        <a:bodyPr/>
        <a:lstStyle/>
        <a:p>
          <a:endParaRPr lang="zh-TW" altLang="en-US"/>
        </a:p>
      </dgm:t>
    </dgm:pt>
    <dgm:pt modelId="{95FDF3E5-3DF6-444A-A919-31C90E3C8C9A}" type="pres">
      <dgm:prSet presAssocID="{69B30272-EC78-4258-9F54-530B07EA747B}" presName="adorn" presStyleLbl="fgAccFollowNode1" presStyleIdx="1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836D7C9-EEE7-4C01-8EE2-B8219EC8EB85}" type="pres">
      <dgm:prSet presAssocID="{4A2992B7-5BD9-400D-A081-535FE2D3C8CF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CBBD9700-93AC-4723-8975-C7DBC3945466}" type="pres">
      <dgm:prSet presAssocID="{73354FE1-CB49-469F-90D6-39FF764FF056}" presName="compNode" presStyleCnt="0"/>
      <dgm:spPr/>
    </dgm:pt>
    <dgm:pt modelId="{B2DFEA63-9B93-434A-926F-AF7112D761A5}" type="pres">
      <dgm:prSet presAssocID="{73354FE1-CB49-469F-90D6-39FF764FF056}" presName="childRec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A116C6-EB2A-49F9-92D5-6EC20AF30B56}" type="pres">
      <dgm:prSet presAssocID="{73354FE1-CB49-469F-90D6-39FF764FF05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C32AE6-4F32-4A34-B0C3-705A4E3DF560}" type="pres">
      <dgm:prSet presAssocID="{73354FE1-CB49-469F-90D6-39FF764FF056}" presName="parentRect" presStyleLbl="alignNode1" presStyleIdx="2" presStyleCnt="6"/>
      <dgm:spPr/>
      <dgm:t>
        <a:bodyPr/>
        <a:lstStyle/>
        <a:p>
          <a:endParaRPr lang="zh-TW" altLang="en-US"/>
        </a:p>
      </dgm:t>
    </dgm:pt>
    <dgm:pt modelId="{CC71DB0F-4774-4CAC-8608-3A0D403C9A43}" type="pres">
      <dgm:prSet presAssocID="{73354FE1-CB49-469F-90D6-39FF764FF056}" presName="adorn" presStyleLbl="fgAccFollowNode1" presStyleIdx="2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40CAF4D-78CA-4727-8A98-47AC8E74F133}" type="pres">
      <dgm:prSet presAssocID="{8D7D0744-BAFA-412C-8F9A-A5921247C7C3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3A533248-479A-490B-B129-1ABF82DCE44A}" type="pres">
      <dgm:prSet presAssocID="{B5397FF2-E2C0-41F9-AE69-2FD893FEF197}" presName="compNode" presStyleCnt="0"/>
      <dgm:spPr/>
    </dgm:pt>
    <dgm:pt modelId="{47853A5B-A09C-4BF5-9910-ED113A10C618}" type="pres">
      <dgm:prSet presAssocID="{B5397FF2-E2C0-41F9-AE69-2FD893FEF197}" presName="childRect" presStyleLbl="bgAcc1" presStyleIdx="3" presStyleCnt="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A87CE51-9056-4C82-AA64-2591EB48EBD6}" type="pres">
      <dgm:prSet presAssocID="{B5397FF2-E2C0-41F9-AE69-2FD893FEF1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1A58B6-04B9-4025-ACFA-F4A2132A5979}" type="pres">
      <dgm:prSet presAssocID="{B5397FF2-E2C0-41F9-AE69-2FD893FEF197}" presName="parentRect" presStyleLbl="alignNode1" presStyleIdx="3" presStyleCnt="6"/>
      <dgm:spPr/>
      <dgm:t>
        <a:bodyPr/>
        <a:lstStyle/>
        <a:p>
          <a:endParaRPr lang="zh-TW" altLang="en-US"/>
        </a:p>
      </dgm:t>
    </dgm:pt>
    <dgm:pt modelId="{D30AD5A9-0344-4CD3-B597-DA9F72D8E34B}" type="pres">
      <dgm:prSet presAssocID="{B5397FF2-E2C0-41F9-AE69-2FD893FEF197}" presName="adorn" presStyleLbl="fgAccFollowNode1" presStyleIdx="3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D2E8059F-52AC-4EE3-A115-3D552FE51A4E}" type="pres">
      <dgm:prSet presAssocID="{DC4070F0-2B5D-40A2-AA20-F711B692333A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580FEBFF-F173-45E0-8C24-517D29AF949F}" type="pres">
      <dgm:prSet presAssocID="{8BA4CDC9-2532-4472-AECD-23BF4454DEB6}" presName="compNode" presStyleCnt="0"/>
      <dgm:spPr/>
    </dgm:pt>
    <dgm:pt modelId="{785496E5-014D-4F24-8B0E-91C0BA010674}" type="pres">
      <dgm:prSet presAssocID="{8BA4CDC9-2532-4472-AECD-23BF4454DEB6}" presName="childRect" presStyleLbl="bgAcc1" presStyleIdx="4" presStyleCnt="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1DE00C6B-C67A-4CF9-AD5B-82AA33004C07}" type="pres">
      <dgm:prSet presAssocID="{8BA4CDC9-2532-4472-AECD-23BF4454DEB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B9A5B5-DD6E-45C3-B649-6D4E94C7F999}" type="pres">
      <dgm:prSet presAssocID="{8BA4CDC9-2532-4472-AECD-23BF4454DEB6}" presName="parentRect" presStyleLbl="alignNode1" presStyleIdx="4" presStyleCnt="6"/>
      <dgm:spPr/>
      <dgm:t>
        <a:bodyPr/>
        <a:lstStyle/>
        <a:p>
          <a:endParaRPr lang="zh-TW" altLang="en-US"/>
        </a:p>
      </dgm:t>
    </dgm:pt>
    <dgm:pt modelId="{9ABF6D41-5E57-4293-B446-DCBED0B7D498}" type="pres">
      <dgm:prSet presAssocID="{8BA4CDC9-2532-4472-AECD-23BF4454DEB6}" presName="adorn" presStyleLbl="fgAccFollowNode1" presStyleIdx="4" presStyleCnt="6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0BB5224E-711F-4FED-9CD7-15004161AB15}" type="pres">
      <dgm:prSet presAssocID="{DAFB51BA-5A6B-437F-A6AD-75542E4ABE06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DB043DD-B806-49A0-A10A-708D754C7169}" type="pres">
      <dgm:prSet presAssocID="{B1581F3A-47A8-483C-8525-CA39CDAD3AF4}" presName="compNode" presStyleCnt="0"/>
      <dgm:spPr/>
    </dgm:pt>
    <dgm:pt modelId="{BD2CDDDD-263A-449E-8B52-6FDFD0EC84CE}" type="pres">
      <dgm:prSet presAssocID="{B1581F3A-47A8-483C-8525-CA39CDAD3AF4}" presName="childRect" presStyleLbl="bgAcc1" presStyleIdx="5" presStyleCnt="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</dgm:pt>
    <dgm:pt modelId="{D8A86F2E-6C66-4008-AF6C-EE2641374530}" type="pres">
      <dgm:prSet presAssocID="{B1581F3A-47A8-483C-8525-CA39CDAD3AF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06242F-932B-4EAE-84D3-AD6009E98C58}" type="pres">
      <dgm:prSet presAssocID="{B1581F3A-47A8-483C-8525-CA39CDAD3AF4}" presName="parentRect" presStyleLbl="alignNode1" presStyleIdx="5" presStyleCnt="6"/>
      <dgm:spPr/>
      <dgm:t>
        <a:bodyPr/>
        <a:lstStyle/>
        <a:p>
          <a:endParaRPr lang="zh-TW" altLang="en-US"/>
        </a:p>
      </dgm:t>
    </dgm:pt>
    <dgm:pt modelId="{087AF0BF-C260-461E-A821-80009DB51D05}" type="pres">
      <dgm:prSet presAssocID="{B1581F3A-47A8-483C-8525-CA39CDAD3AF4}" presName="adorn" presStyleLbl="fgAccFollowNode1" presStyleIdx="5" presStyleCnt="6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</dgm:pt>
  </dgm:ptLst>
  <dgm:cxnLst>
    <dgm:cxn modelId="{6916A9C9-0D1B-4D1A-A3CE-70FB26C9E2F0}" type="presOf" srcId="{73354FE1-CB49-469F-90D6-39FF764FF056}" destId="{58C32AE6-4F32-4A34-B0C3-705A4E3DF560}" srcOrd="1" destOrd="0" presId="urn:microsoft.com/office/officeart/2005/8/layout/bList2#1"/>
    <dgm:cxn modelId="{D58303CC-8F57-4597-BF78-34C9408C77FC}" type="presOf" srcId="{B5397FF2-E2C0-41F9-AE69-2FD893FEF197}" destId="{CE1A58B6-04B9-4025-ACFA-F4A2132A5979}" srcOrd="1" destOrd="0" presId="urn:microsoft.com/office/officeart/2005/8/layout/bList2#1"/>
    <dgm:cxn modelId="{6F3B5A81-7274-4680-BB8D-F47C95ACF873}" type="presOf" srcId="{4A2992B7-5BD9-400D-A081-535FE2D3C8CF}" destId="{E836D7C9-EEE7-4C01-8EE2-B8219EC8EB85}" srcOrd="0" destOrd="0" presId="urn:microsoft.com/office/officeart/2005/8/layout/bList2#1"/>
    <dgm:cxn modelId="{43DFF1F5-23D7-4022-99B4-27BA0BB70073}" srcId="{F32BF330-AC1D-4583-AAB0-220C0DE77124}" destId="{69B30272-EC78-4258-9F54-530B07EA747B}" srcOrd="1" destOrd="0" parTransId="{4DF4C614-D80F-4334-BC28-0C5B666A6FA1}" sibTransId="{4A2992B7-5BD9-400D-A081-535FE2D3C8CF}"/>
    <dgm:cxn modelId="{7E7563F6-58F1-411F-9627-22EEB1D9B6FC}" type="presOf" srcId="{73354FE1-CB49-469F-90D6-39FF764FF056}" destId="{67A116C6-EB2A-49F9-92D5-6EC20AF30B56}" srcOrd="0" destOrd="0" presId="urn:microsoft.com/office/officeart/2005/8/layout/bList2#1"/>
    <dgm:cxn modelId="{F2AAC6D7-EC59-4D81-BFC3-6A449B791CEA}" srcId="{F32BF330-AC1D-4583-AAB0-220C0DE77124}" destId="{B1581F3A-47A8-483C-8525-CA39CDAD3AF4}" srcOrd="5" destOrd="0" parTransId="{BD843698-F158-44F8-BBA4-F244DFCCFAF0}" sibTransId="{3EDB7A62-EEA0-4530-B854-E5E0C2C9A0A5}"/>
    <dgm:cxn modelId="{0A23838A-FFA3-4D0D-BEAF-10F3DD7FA12B}" type="presOf" srcId="{69B30272-EC78-4258-9F54-530B07EA747B}" destId="{DE11E371-AE25-4B7F-8BFB-251260479651}" srcOrd="0" destOrd="0" presId="urn:microsoft.com/office/officeart/2005/8/layout/bList2#1"/>
    <dgm:cxn modelId="{AC447640-D2D5-41FF-A1D9-7647145F5F03}" type="presOf" srcId="{8BA4CDC9-2532-4472-AECD-23BF4454DEB6}" destId="{E0B9A5B5-DD6E-45C3-B649-6D4E94C7F999}" srcOrd="1" destOrd="0" presId="urn:microsoft.com/office/officeart/2005/8/layout/bList2#1"/>
    <dgm:cxn modelId="{A01F0687-E0D8-47A4-9332-80ADC8421426}" type="presOf" srcId="{03F16057-33BB-4F16-A356-60CE69B89FBC}" destId="{B82D55F2-DE54-47C2-9338-B1B0720ACA7E}" srcOrd="1" destOrd="0" presId="urn:microsoft.com/office/officeart/2005/8/layout/bList2#1"/>
    <dgm:cxn modelId="{5A57661D-8683-427A-B206-A7FFE2C01865}" srcId="{F32BF330-AC1D-4583-AAB0-220C0DE77124}" destId="{8BA4CDC9-2532-4472-AECD-23BF4454DEB6}" srcOrd="4" destOrd="0" parTransId="{9259F8D3-EAB0-47DC-972A-4C77DE247D8F}" sibTransId="{DAFB51BA-5A6B-437F-A6AD-75542E4ABE06}"/>
    <dgm:cxn modelId="{5D9F52D5-99F5-4FA4-9DFF-AE5C8E927E57}" srcId="{F32BF330-AC1D-4583-AAB0-220C0DE77124}" destId="{B5397FF2-E2C0-41F9-AE69-2FD893FEF197}" srcOrd="3" destOrd="0" parTransId="{73D660C6-D1F8-4DA3-8E61-4E3406EB114D}" sibTransId="{DC4070F0-2B5D-40A2-AA20-F711B692333A}"/>
    <dgm:cxn modelId="{078C10AD-1539-4699-9E2C-C11718D44121}" type="presOf" srcId="{03F16057-33BB-4F16-A356-60CE69B89FBC}" destId="{6D56E5A2-4CFC-4D0E-82AC-CEA0167D2ECE}" srcOrd="0" destOrd="0" presId="urn:microsoft.com/office/officeart/2005/8/layout/bList2#1"/>
    <dgm:cxn modelId="{A06C921B-F3EC-47B1-8D08-5C9AE1200FC8}" type="presOf" srcId="{8D7D0744-BAFA-412C-8F9A-A5921247C7C3}" destId="{140CAF4D-78CA-4727-8A98-47AC8E74F133}" srcOrd="0" destOrd="0" presId="urn:microsoft.com/office/officeart/2005/8/layout/bList2#1"/>
    <dgm:cxn modelId="{3461BC6D-E858-46FA-A6CF-7C1602973733}" type="presOf" srcId="{F32BF330-AC1D-4583-AAB0-220C0DE77124}" destId="{97165E61-4178-44D2-8E43-4E3D09537AA2}" srcOrd="0" destOrd="0" presId="urn:microsoft.com/office/officeart/2005/8/layout/bList2#1"/>
    <dgm:cxn modelId="{512E1679-ABA8-48CB-A6BB-6934D54F80D2}" srcId="{F32BF330-AC1D-4583-AAB0-220C0DE77124}" destId="{73354FE1-CB49-469F-90D6-39FF764FF056}" srcOrd="2" destOrd="0" parTransId="{B497C752-B05C-4A92-BC4D-462839B55C46}" sibTransId="{8D7D0744-BAFA-412C-8F9A-A5921247C7C3}"/>
    <dgm:cxn modelId="{8DEA0874-E962-406D-AE62-DFCB743241DE}" type="presOf" srcId="{69B30272-EC78-4258-9F54-530B07EA747B}" destId="{456C2BFE-3937-454A-B268-999BCAECDAB3}" srcOrd="1" destOrd="0" presId="urn:microsoft.com/office/officeart/2005/8/layout/bList2#1"/>
    <dgm:cxn modelId="{BF028B00-7B91-4F53-9FD1-8A0A2B8D5EE8}" type="presOf" srcId="{B1581F3A-47A8-483C-8525-CA39CDAD3AF4}" destId="{D8A86F2E-6C66-4008-AF6C-EE2641374530}" srcOrd="0" destOrd="0" presId="urn:microsoft.com/office/officeart/2005/8/layout/bList2#1"/>
    <dgm:cxn modelId="{CFAD914F-B326-4338-B943-95C91C1846BC}" type="presOf" srcId="{B1581F3A-47A8-483C-8525-CA39CDAD3AF4}" destId="{7006242F-932B-4EAE-84D3-AD6009E98C58}" srcOrd="1" destOrd="0" presId="urn:microsoft.com/office/officeart/2005/8/layout/bList2#1"/>
    <dgm:cxn modelId="{50E8AAE7-EC5D-4F41-B5A3-78BB41168C04}" type="presOf" srcId="{8BA4CDC9-2532-4472-AECD-23BF4454DEB6}" destId="{1DE00C6B-C67A-4CF9-AD5B-82AA33004C07}" srcOrd="0" destOrd="0" presId="urn:microsoft.com/office/officeart/2005/8/layout/bList2#1"/>
    <dgm:cxn modelId="{0AF2C207-D216-4F36-BEBB-BA52B9F4E970}" type="presOf" srcId="{2C4DF54D-86FD-421B-8417-CBF7F78E02FE}" destId="{76EC1D0C-942D-4723-A4E2-6D875BA767A0}" srcOrd="0" destOrd="0" presId="urn:microsoft.com/office/officeart/2005/8/layout/bList2#1"/>
    <dgm:cxn modelId="{9F43223A-0A62-4DCA-A739-42D6945C18C8}" type="presOf" srcId="{DC4070F0-2B5D-40A2-AA20-F711B692333A}" destId="{D2E8059F-52AC-4EE3-A115-3D552FE51A4E}" srcOrd="0" destOrd="0" presId="urn:microsoft.com/office/officeart/2005/8/layout/bList2#1"/>
    <dgm:cxn modelId="{32F83A7A-DC3D-4577-BD67-C2B661243672}" srcId="{F32BF330-AC1D-4583-AAB0-220C0DE77124}" destId="{03F16057-33BB-4F16-A356-60CE69B89FBC}" srcOrd="0" destOrd="0" parTransId="{20B0E636-56F3-4ACE-8DF6-5FB8237F4651}" sibTransId="{2C4DF54D-86FD-421B-8417-CBF7F78E02FE}"/>
    <dgm:cxn modelId="{7466FE1B-C9D8-45AD-B947-28CE6EA45CEA}" type="presOf" srcId="{DAFB51BA-5A6B-437F-A6AD-75542E4ABE06}" destId="{0BB5224E-711F-4FED-9CD7-15004161AB15}" srcOrd="0" destOrd="0" presId="urn:microsoft.com/office/officeart/2005/8/layout/bList2#1"/>
    <dgm:cxn modelId="{C995DD7C-FE6C-424D-9BD0-FDDB0DD2ED4E}" type="presOf" srcId="{B5397FF2-E2C0-41F9-AE69-2FD893FEF197}" destId="{3A87CE51-9056-4C82-AA64-2591EB48EBD6}" srcOrd="0" destOrd="0" presId="urn:microsoft.com/office/officeart/2005/8/layout/bList2#1"/>
    <dgm:cxn modelId="{9DBCBA97-2605-4237-AC4D-8DB1D7DE3214}" type="presParOf" srcId="{97165E61-4178-44D2-8E43-4E3D09537AA2}" destId="{04F943A0-20E8-4603-B5AF-1245A2F16CA6}" srcOrd="0" destOrd="0" presId="urn:microsoft.com/office/officeart/2005/8/layout/bList2#1"/>
    <dgm:cxn modelId="{E3DE6A31-102F-4AC0-853C-3095B18D1BB6}" type="presParOf" srcId="{04F943A0-20E8-4603-B5AF-1245A2F16CA6}" destId="{20BDF16A-02D1-40BB-BEF6-A5FF2263BC42}" srcOrd="0" destOrd="0" presId="urn:microsoft.com/office/officeart/2005/8/layout/bList2#1"/>
    <dgm:cxn modelId="{8678A948-7BF2-40A5-AE72-2FE3E7E4250E}" type="presParOf" srcId="{04F943A0-20E8-4603-B5AF-1245A2F16CA6}" destId="{6D56E5A2-4CFC-4D0E-82AC-CEA0167D2ECE}" srcOrd="1" destOrd="0" presId="urn:microsoft.com/office/officeart/2005/8/layout/bList2#1"/>
    <dgm:cxn modelId="{8DCBCE11-F684-4C95-A0F1-CD84EAFD2880}" type="presParOf" srcId="{04F943A0-20E8-4603-B5AF-1245A2F16CA6}" destId="{B82D55F2-DE54-47C2-9338-B1B0720ACA7E}" srcOrd="2" destOrd="0" presId="urn:microsoft.com/office/officeart/2005/8/layout/bList2#1"/>
    <dgm:cxn modelId="{8DA1FA06-7A72-4328-9F27-7519E429451A}" type="presParOf" srcId="{04F943A0-20E8-4603-B5AF-1245A2F16CA6}" destId="{76C514FD-32CC-4D3E-A072-B359E935E39D}" srcOrd="3" destOrd="0" presId="urn:microsoft.com/office/officeart/2005/8/layout/bList2#1"/>
    <dgm:cxn modelId="{D08F8918-9C79-419F-9316-0DABDFE62193}" type="presParOf" srcId="{97165E61-4178-44D2-8E43-4E3D09537AA2}" destId="{76EC1D0C-942D-4723-A4E2-6D875BA767A0}" srcOrd="1" destOrd="0" presId="urn:microsoft.com/office/officeart/2005/8/layout/bList2#1"/>
    <dgm:cxn modelId="{C24DD593-D39C-4BAF-A8CC-742CF78262A3}" type="presParOf" srcId="{97165E61-4178-44D2-8E43-4E3D09537AA2}" destId="{E628B4E1-1930-4453-899A-E2FD34916B46}" srcOrd="2" destOrd="0" presId="urn:microsoft.com/office/officeart/2005/8/layout/bList2#1"/>
    <dgm:cxn modelId="{29EABE9A-935A-41C8-8FEF-D84AFF444ABB}" type="presParOf" srcId="{E628B4E1-1930-4453-899A-E2FD34916B46}" destId="{9B2CBF79-3DF1-4212-B443-694FEBB0B63B}" srcOrd="0" destOrd="0" presId="urn:microsoft.com/office/officeart/2005/8/layout/bList2#1"/>
    <dgm:cxn modelId="{B4FBDDBC-3A3D-4DAE-AD60-B524A28811C3}" type="presParOf" srcId="{E628B4E1-1930-4453-899A-E2FD34916B46}" destId="{DE11E371-AE25-4B7F-8BFB-251260479651}" srcOrd="1" destOrd="0" presId="urn:microsoft.com/office/officeart/2005/8/layout/bList2#1"/>
    <dgm:cxn modelId="{3FD16680-C8AB-4492-9AB0-9F33083FBCC0}" type="presParOf" srcId="{E628B4E1-1930-4453-899A-E2FD34916B46}" destId="{456C2BFE-3937-454A-B268-999BCAECDAB3}" srcOrd="2" destOrd="0" presId="urn:microsoft.com/office/officeart/2005/8/layout/bList2#1"/>
    <dgm:cxn modelId="{5976B771-EA6B-4F44-A557-579F54F7B3FE}" type="presParOf" srcId="{E628B4E1-1930-4453-899A-E2FD34916B46}" destId="{95FDF3E5-3DF6-444A-A919-31C90E3C8C9A}" srcOrd="3" destOrd="0" presId="urn:microsoft.com/office/officeart/2005/8/layout/bList2#1"/>
    <dgm:cxn modelId="{3509505F-2E7D-4DCC-BE71-A2F53A842CB9}" type="presParOf" srcId="{97165E61-4178-44D2-8E43-4E3D09537AA2}" destId="{E836D7C9-EEE7-4C01-8EE2-B8219EC8EB85}" srcOrd="3" destOrd="0" presId="urn:microsoft.com/office/officeart/2005/8/layout/bList2#1"/>
    <dgm:cxn modelId="{1DF76502-3BF0-4E93-B777-A558A80D7264}" type="presParOf" srcId="{97165E61-4178-44D2-8E43-4E3D09537AA2}" destId="{CBBD9700-93AC-4723-8975-C7DBC3945466}" srcOrd="4" destOrd="0" presId="urn:microsoft.com/office/officeart/2005/8/layout/bList2#1"/>
    <dgm:cxn modelId="{223448C3-D8E2-432D-9F2D-4769AE9DBBD6}" type="presParOf" srcId="{CBBD9700-93AC-4723-8975-C7DBC3945466}" destId="{B2DFEA63-9B93-434A-926F-AF7112D761A5}" srcOrd="0" destOrd="0" presId="urn:microsoft.com/office/officeart/2005/8/layout/bList2#1"/>
    <dgm:cxn modelId="{5C54E400-0BF3-43E1-A9A0-482402F47C96}" type="presParOf" srcId="{CBBD9700-93AC-4723-8975-C7DBC3945466}" destId="{67A116C6-EB2A-49F9-92D5-6EC20AF30B56}" srcOrd="1" destOrd="0" presId="urn:microsoft.com/office/officeart/2005/8/layout/bList2#1"/>
    <dgm:cxn modelId="{18A6F2F5-93D2-49A5-AD16-6549E7806DB4}" type="presParOf" srcId="{CBBD9700-93AC-4723-8975-C7DBC3945466}" destId="{58C32AE6-4F32-4A34-B0C3-705A4E3DF560}" srcOrd="2" destOrd="0" presId="urn:microsoft.com/office/officeart/2005/8/layout/bList2#1"/>
    <dgm:cxn modelId="{0D8DBD45-D6D3-4D05-AECC-0976CDD1CB85}" type="presParOf" srcId="{CBBD9700-93AC-4723-8975-C7DBC3945466}" destId="{CC71DB0F-4774-4CAC-8608-3A0D403C9A43}" srcOrd="3" destOrd="0" presId="urn:microsoft.com/office/officeart/2005/8/layout/bList2#1"/>
    <dgm:cxn modelId="{BB96ABD0-4FF4-4ACE-BBE7-F2359FBB31E9}" type="presParOf" srcId="{97165E61-4178-44D2-8E43-4E3D09537AA2}" destId="{140CAF4D-78CA-4727-8A98-47AC8E74F133}" srcOrd="5" destOrd="0" presId="urn:microsoft.com/office/officeart/2005/8/layout/bList2#1"/>
    <dgm:cxn modelId="{7C2B6EDA-5971-4714-AC55-F974EEBBBCB3}" type="presParOf" srcId="{97165E61-4178-44D2-8E43-4E3D09537AA2}" destId="{3A533248-479A-490B-B129-1ABF82DCE44A}" srcOrd="6" destOrd="0" presId="urn:microsoft.com/office/officeart/2005/8/layout/bList2#1"/>
    <dgm:cxn modelId="{04920A7A-4127-4D26-A9F5-6016B0A1845F}" type="presParOf" srcId="{3A533248-479A-490B-B129-1ABF82DCE44A}" destId="{47853A5B-A09C-4BF5-9910-ED113A10C618}" srcOrd="0" destOrd="0" presId="urn:microsoft.com/office/officeart/2005/8/layout/bList2#1"/>
    <dgm:cxn modelId="{091D23A4-5070-4CA3-AD26-C94AAE6A5732}" type="presParOf" srcId="{3A533248-479A-490B-B129-1ABF82DCE44A}" destId="{3A87CE51-9056-4C82-AA64-2591EB48EBD6}" srcOrd="1" destOrd="0" presId="urn:microsoft.com/office/officeart/2005/8/layout/bList2#1"/>
    <dgm:cxn modelId="{877AE083-5EBC-442A-856A-277D493885B9}" type="presParOf" srcId="{3A533248-479A-490B-B129-1ABF82DCE44A}" destId="{CE1A58B6-04B9-4025-ACFA-F4A2132A5979}" srcOrd="2" destOrd="0" presId="urn:microsoft.com/office/officeart/2005/8/layout/bList2#1"/>
    <dgm:cxn modelId="{EE2E1CF4-E522-4B14-AAD7-560ED7BA3FB0}" type="presParOf" srcId="{3A533248-479A-490B-B129-1ABF82DCE44A}" destId="{D30AD5A9-0344-4CD3-B597-DA9F72D8E34B}" srcOrd="3" destOrd="0" presId="urn:microsoft.com/office/officeart/2005/8/layout/bList2#1"/>
    <dgm:cxn modelId="{BBCF3955-93B5-4EBA-9C5A-FDD9B8128F86}" type="presParOf" srcId="{97165E61-4178-44D2-8E43-4E3D09537AA2}" destId="{D2E8059F-52AC-4EE3-A115-3D552FE51A4E}" srcOrd="7" destOrd="0" presId="urn:microsoft.com/office/officeart/2005/8/layout/bList2#1"/>
    <dgm:cxn modelId="{432C9B5A-AFF9-417D-9B08-AFB2EE45B258}" type="presParOf" srcId="{97165E61-4178-44D2-8E43-4E3D09537AA2}" destId="{580FEBFF-F173-45E0-8C24-517D29AF949F}" srcOrd="8" destOrd="0" presId="urn:microsoft.com/office/officeart/2005/8/layout/bList2#1"/>
    <dgm:cxn modelId="{F03B0746-D4E8-4637-809C-21894490CD02}" type="presParOf" srcId="{580FEBFF-F173-45E0-8C24-517D29AF949F}" destId="{785496E5-014D-4F24-8B0E-91C0BA010674}" srcOrd="0" destOrd="0" presId="urn:microsoft.com/office/officeart/2005/8/layout/bList2#1"/>
    <dgm:cxn modelId="{38C22DC5-7857-4EDF-B1BF-B96B8719F391}" type="presParOf" srcId="{580FEBFF-F173-45E0-8C24-517D29AF949F}" destId="{1DE00C6B-C67A-4CF9-AD5B-82AA33004C07}" srcOrd="1" destOrd="0" presId="urn:microsoft.com/office/officeart/2005/8/layout/bList2#1"/>
    <dgm:cxn modelId="{A463C513-63CF-468F-9B13-18A6AAEAC3C9}" type="presParOf" srcId="{580FEBFF-F173-45E0-8C24-517D29AF949F}" destId="{E0B9A5B5-DD6E-45C3-B649-6D4E94C7F999}" srcOrd="2" destOrd="0" presId="urn:microsoft.com/office/officeart/2005/8/layout/bList2#1"/>
    <dgm:cxn modelId="{50E35DE1-61AB-4657-9531-3401C9975C05}" type="presParOf" srcId="{580FEBFF-F173-45E0-8C24-517D29AF949F}" destId="{9ABF6D41-5E57-4293-B446-DCBED0B7D498}" srcOrd="3" destOrd="0" presId="urn:microsoft.com/office/officeart/2005/8/layout/bList2#1"/>
    <dgm:cxn modelId="{F0E80DF7-1DA6-440B-B0BE-81335F58CFAC}" type="presParOf" srcId="{97165E61-4178-44D2-8E43-4E3D09537AA2}" destId="{0BB5224E-711F-4FED-9CD7-15004161AB15}" srcOrd="9" destOrd="0" presId="urn:microsoft.com/office/officeart/2005/8/layout/bList2#1"/>
    <dgm:cxn modelId="{46374CF0-C5FD-4748-9762-149B5F837A8B}" type="presParOf" srcId="{97165E61-4178-44D2-8E43-4E3D09537AA2}" destId="{EDB043DD-B806-49A0-A10A-708D754C7169}" srcOrd="10" destOrd="0" presId="urn:microsoft.com/office/officeart/2005/8/layout/bList2#1"/>
    <dgm:cxn modelId="{7DAF61B7-EF2E-4624-80A9-4D4B2E18BFD2}" type="presParOf" srcId="{EDB043DD-B806-49A0-A10A-708D754C7169}" destId="{BD2CDDDD-263A-449E-8B52-6FDFD0EC84CE}" srcOrd="0" destOrd="0" presId="urn:microsoft.com/office/officeart/2005/8/layout/bList2#1"/>
    <dgm:cxn modelId="{47306C85-5667-4D06-9D5F-4F3FC158B89D}" type="presParOf" srcId="{EDB043DD-B806-49A0-A10A-708D754C7169}" destId="{D8A86F2E-6C66-4008-AF6C-EE2641374530}" srcOrd="1" destOrd="0" presId="urn:microsoft.com/office/officeart/2005/8/layout/bList2#1"/>
    <dgm:cxn modelId="{C901C026-095C-4136-A817-DE3C3D654521}" type="presParOf" srcId="{EDB043DD-B806-49A0-A10A-708D754C7169}" destId="{7006242F-932B-4EAE-84D3-AD6009E98C58}" srcOrd="2" destOrd="0" presId="urn:microsoft.com/office/officeart/2005/8/layout/bList2#1"/>
    <dgm:cxn modelId="{BF91F02D-F082-46F3-92BF-CBAA79A69813}" type="presParOf" srcId="{EDB043DD-B806-49A0-A10A-708D754C7169}" destId="{087AF0BF-C260-461E-A821-80009DB51D05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4585C4-6830-4FD0-B99D-EC9C20823959}" type="doc">
      <dgm:prSet loTypeId="urn:microsoft.com/office/officeart/2005/8/layout/venn3" loCatId="relationship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zh-TW" altLang="en-US"/>
        </a:p>
      </dgm:t>
    </dgm:pt>
    <dgm:pt modelId="{EC605EB6-DE27-456A-A5F0-C3EA259B3430}">
      <dgm:prSet phldrT="[文字]"/>
      <dgm:spPr/>
      <dgm:t>
        <a:bodyPr/>
        <a:lstStyle/>
        <a:p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自發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58440A4-FB88-46DC-BDD2-C92F55F8D8DE}" type="parTrans" cxnId="{0F82268D-B5AB-4230-BC79-6AF435B963B4}">
      <dgm:prSet/>
      <dgm:spPr/>
      <dgm:t>
        <a:bodyPr/>
        <a:lstStyle/>
        <a:p>
          <a:endParaRPr lang="zh-TW" altLang="en-US"/>
        </a:p>
      </dgm:t>
    </dgm:pt>
    <dgm:pt modelId="{C7222CAF-BAAF-4261-91F4-A49C2A5B30B2}" type="sibTrans" cxnId="{0F82268D-B5AB-4230-BC79-6AF435B963B4}">
      <dgm:prSet/>
      <dgm:spPr/>
      <dgm:t>
        <a:bodyPr/>
        <a:lstStyle/>
        <a:p>
          <a:endParaRPr lang="zh-TW" altLang="en-US"/>
        </a:p>
      </dgm:t>
    </dgm:pt>
    <dgm:pt modelId="{07556F0B-CCE5-4C7F-8B10-6CAC7ED2C927}">
      <dgm:prSet phldrT="[文字]"/>
      <dgm:spPr/>
      <dgm:t>
        <a:bodyPr/>
        <a:lstStyle/>
        <a:p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互動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A56F0A4-544B-4921-8B73-8804FF34A391}" type="parTrans" cxnId="{98F5BB6F-2E71-4E2A-A444-DA3B344A4BBB}">
      <dgm:prSet/>
      <dgm:spPr/>
      <dgm:t>
        <a:bodyPr/>
        <a:lstStyle/>
        <a:p>
          <a:endParaRPr lang="zh-TW" altLang="en-US"/>
        </a:p>
      </dgm:t>
    </dgm:pt>
    <dgm:pt modelId="{EA99EDE0-216E-4E61-8E75-E3896A2456BC}" type="sibTrans" cxnId="{98F5BB6F-2E71-4E2A-A444-DA3B344A4BBB}">
      <dgm:prSet/>
      <dgm:spPr/>
      <dgm:t>
        <a:bodyPr/>
        <a:lstStyle/>
        <a:p>
          <a:endParaRPr lang="zh-TW" altLang="en-US"/>
        </a:p>
      </dgm:t>
    </dgm:pt>
    <dgm:pt modelId="{ED8F6E88-21EB-4F1A-8E06-F4B94BA147B2}">
      <dgm:prSet phldrT="[文字]"/>
      <dgm:spPr/>
      <dgm:t>
        <a:bodyPr/>
        <a:lstStyle/>
        <a:p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共好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2507FFB-E519-485E-B1B9-DE92E3902D58}" type="parTrans" cxnId="{4D7B4360-2DD0-4E62-9B4D-6A06473D92CA}">
      <dgm:prSet/>
      <dgm:spPr/>
      <dgm:t>
        <a:bodyPr/>
        <a:lstStyle/>
        <a:p>
          <a:endParaRPr lang="zh-TW" altLang="en-US"/>
        </a:p>
      </dgm:t>
    </dgm:pt>
    <dgm:pt modelId="{902FCFF9-D119-4076-9BD2-9C00BF0E635F}" type="sibTrans" cxnId="{4D7B4360-2DD0-4E62-9B4D-6A06473D92CA}">
      <dgm:prSet/>
      <dgm:spPr/>
      <dgm:t>
        <a:bodyPr/>
        <a:lstStyle/>
        <a:p>
          <a:endParaRPr lang="zh-TW" altLang="en-US"/>
        </a:p>
      </dgm:t>
    </dgm:pt>
    <dgm:pt modelId="{A01985D6-1DBA-465A-B15D-77E0D0619E14}" type="pres">
      <dgm:prSet presAssocID="{7E4585C4-6830-4FD0-B99D-EC9C2082395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D34EEAB-BF66-4165-B2FA-69C1623695B7}" type="pres">
      <dgm:prSet presAssocID="{EC605EB6-DE27-456A-A5F0-C3EA259B3430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88E5EF-B5C2-42E4-99B7-E3CB4A6D57FC}" type="pres">
      <dgm:prSet presAssocID="{C7222CAF-BAAF-4261-91F4-A49C2A5B30B2}" presName="space" presStyleCnt="0"/>
      <dgm:spPr/>
    </dgm:pt>
    <dgm:pt modelId="{13048DB5-B91F-4BA9-B3F1-A7F148B15172}" type="pres">
      <dgm:prSet presAssocID="{07556F0B-CCE5-4C7F-8B10-6CAC7ED2C927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A7303E-302E-41AF-9814-3685231D9446}" type="pres">
      <dgm:prSet presAssocID="{EA99EDE0-216E-4E61-8E75-E3896A2456BC}" presName="space" presStyleCnt="0"/>
      <dgm:spPr/>
    </dgm:pt>
    <dgm:pt modelId="{53F2A175-A70A-4EA1-86AB-E86AC5413ACC}" type="pres">
      <dgm:prSet presAssocID="{ED8F6E88-21EB-4F1A-8E06-F4B94BA147B2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7B59D42-EC6B-4316-BE07-A87949C45D74}" type="presOf" srcId="{7E4585C4-6830-4FD0-B99D-EC9C20823959}" destId="{A01985D6-1DBA-465A-B15D-77E0D0619E14}" srcOrd="0" destOrd="0" presId="urn:microsoft.com/office/officeart/2005/8/layout/venn3"/>
    <dgm:cxn modelId="{B62A86C9-B358-45C5-94E1-EEEC0581F75D}" type="presOf" srcId="{ED8F6E88-21EB-4F1A-8E06-F4B94BA147B2}" destId="{53F2A175-A70A-4EA1-86AB-E86AC5413ACC}" srcOrd="0" destOrd="0" presId="urn:microsoft.com/office/officeart/2005/8/layout/venn3"/>
    <dgm:cxn modelId="{CE3E8744-ED67-4F0F-8DA1-B3204E4554C8}" type="presOf" srcId="{EC605EB6-DE27-456A-A5F0-C3EA259B3430}" destId="{2D34EEAB-BF66-4165-B2FA-69C1623695B7}" srcOrd="0" destOrd="0" presId="urn:microsoft.com/office/officeart/2005/8/layout/venn3"/>
    <dgm:cxn modelId="{98F5BB6F-2E71-4E2A-A444-DA3B344A4BBB}" srcId="{7E4585C4-6830-4FD0-B99D-EC9C20823959}" destId="{07556F0B-CCE5-4C7F-8B10-6CAC7ED2C927}" srcOrd="1" destOrd="0" parTransId="{5A56F0A4-544B-4921-8B73-8804FF34A391}" sibTransId="{EA99EDE0-216E-4E61-8E75-E3896A2456BC}"/>
    <dgm:cxn modelId="{0F82268D-B5AB-4230-BC79-6AF435B963B4}" srcId="{7E4585C4-6830-4FD0-B99D-EC9C20823959}" destId="{EC605EB6-DE27-456A-A5F0-C3EA259B3430}" srcOrd="0" destOrd="0" parTransId="{A58440A4-FB88-46DC-BDD2-C92F55F8D8DE}" sibTransId="{C7222CAF-BAAF-4261-91F4-A49C2A5B30B2}"/>
    <dgm:cxn modelId="{4D7B4360-2DD0-4E62-9B4D-6A06473D92CA}" srcId="{7E4585C4-6830-4FD0-B99D-EC9C20823959}" destId="{ED8F6E88-21EB-4F1A-8E06-F4B94BA147B2}" srcOrd="2" destOrd="0" parTransId="{C2507FFB-E519-485E-B1B9-DE92E3902D58}" sibTransId="{902FCFF9-D119-4076-9BD2-9C00BF0E635F}"/>
    <dgm:cxn modelId="{A6552446-6023-4844-BF16-B878C0950074}" type="presOf" srcId="{07556F0B-CCE5-4C7F-8B10-6CAC7ED2C927}" destId="{13048DB5-B91F-4BA9-B3F1-A7F148B15172}" srcOrd="0" destOrd="0" presId="urn:microsoft.com/office/officeart/2005/8/layout/venn3"/>
    <dgm:cxn modelId="{ACABD599-2630-483A-A4CC-8FD2464589BB}" type="presParOf" srcId="{A01985D6-1DBA-465A-B15D-77E0D0619E14}" destId="{2D34EEAB-BF66-4165-B2FA-69C1623695B7}" srcOrd="0" destOrd="0" presId="urn:microsoft.com/office/officeart/2005/8/layout/venn3"/>
    <dgm:cxn modelId="{1582DC5F-5AB7-4045-8952-6D26EABDDF49}" type="presParOf" srcId="{A01985D6-1DBA-465A-B15D-77E0D0619E14}" destId="{A488E5EF-B5C2-42E4-99B7-E3CB4A6D57FC}" srcOrd="1" destOrd="0" presId="urn:microsoft.com/office/officeart/2005/8/layout/venn3"/>
    <dgm:cxn modelId="{35D9026C-3379-4624-824E-BAE58FC6CBBC}" type="presParOf" srcId="{A01985D6-1DBA-465A-B15D-77E0D0619E14}" destId="{13048DB5-B91F-4BA9-B3F1-A7F148B15172}" srcOrd="2" destOrd="0" presId="urn:microsoft.com/office/officeart/2005/8/layout/venn3"/>
    <dgm:cxn modelId="{27F646B1-7FD0-49F8-8CBB-1C5B99EF1A5B}" type="presParOf" srcId="{A01985D6-1DBA-465A-B15D-77E0D0619E14}" destId="{9DA7303E-302E-41AF-9814-3685231D9446}" srcOrd="3" destOrd="0" presId="urn:microsoft.com/office/officeart/2005/8/layout/venn3"/>
    <dgm:cxn modelId="{2D676C2C-5408-4697-8896-AFA7FF88008D}" type="presParOf" srcId="{A01985D6-1DBA-465A-B15D-77E0D0619E14}" destId="{53F2A175-A70A-4EA1-86AB-E86AC5413ACC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1DF693-09A8-47EB-BC62-B566521E2BC6}" type="doc">
      <dgm:prSet loTypeId="urn:microsoft.com/office/officeart/2005/8/layout/equation1" loCatId="relationship" qsTypeId="urn:microsoft.com/office/officeart/2005/8/quickstyle/simple3" qsCatId="simple" csTypeId="urn:microsoft.com/office/officeart/2005/8/colors/accent1_4" csCatId="accent1" phldr="1"/>
      <dgm:spPr/>
    </dgm:pt>
    <dgm:pt modelId="{AF8EBA81-6C8C-4EA6-A6E3-B5530106174A}">
      <dgm:prSet phldrT="[文字]" custT="1"/>
      <dgm:spPr/>
      <dgm:t>
        <a:bodyPr/>
        <a:lstStyle/>
        <a:p>
          <a:r>
            <a:rPr lang="zh-TW" altLang="en-US" sz="28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課程設計</a:t>
          </a:r>
          <a:endParaRPr lang="zh-TW" altLang="en-US" sz="28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9DC7B03-F270-4373-97FD-FAAA9AC2C31C}" type="parTrans" cxnId="{18B6DDCD-1721-4C84-B1AC-2352D92016FC}">
      <dgm:prSet/>
      <dgm:spPr/>
      <dgm:t>
        <a:bodyPr/>
        <a:lstStyle/>
        <a:p>
          <a:endParaRPr lang="zh-TW" altLang="en-US"/>
        </a:p>
      </dgm:t>
    </dgm:pt>
    <dgm:pt modelId="{6F02B85F-F0F1-404E-AE20-6112E86E9D17}" type="sibTrans" cxnId="{18B6DDCD-1721-4C84-B1AC-2352D92016FC}">
      <dgm:prSet/>
      <dgm:spPr/>
      <dgm:t>
        <a:bodyPr/>
        <a:lstStyle/>
        <a:p>
          <a:endParaRPr lang="zh-TW" altLang="en-US"/>
        </a:p>
      </dgm:t>
    </dgm:pt>
    <dgm:pt modelId="{BEE3C7A2-321E-4925-964A-C15748D296C1}">
      <dgm:prSet phldrT="[文字]"/>
      <dgm:spPr/>
      <dgm:t>
        <a:bodyPr/>
        <a:lstStyle/>
        <a:p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操作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E2DADD9-C300-4413-8065-3FCDCC88138B}" type="parTrans" cxnId="{DC09DCE7-EAD1-43B3-97D3-8519FFF9536A}">
      <dgm:prSet/>
      <dgm:spPr/>
      <dgm:t>
        <a:bodyPr/>
        <a:lstStyle/>
        <a:p>
          <a:endParaRPr lang="zh-TW" altLang="en-US"/>
        </a:p>
      </dgm:t>
    </dgm:pt>
    <dgm:pt modelId="{5DA08860-1FD1-4D5E-8D50-AC1820983349}" type="sibTrans" cxnId="{DC09DCE7-EAD1-43B3-97D3-8519FFF9536A}">
      <dgm:prSet/>
      <dgm:spPr/>
      <dgm:t>
        <a:bodyPr/>
        <a:lstStyle/>
        <a:p>
          <a:endParaRPr lang="zh-TW" altLang="en-US"/>
        </a:p>
      </dgm:t>
    </dgm:pt>
    <dgm:pt modelId="{F05FDFF6-65E5-4901-B1B6-04B48032F451}">
      <dgm:prSet phldrT="[文字]"/>
      <dgm:spPr/>
      <dgm:t>
        <a:bodyPr/>
        <a:lstStyle/>
        <a:p>
          <a:r>
            <a:rPr lang="zh-TW" altLang="en-US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修正</a:t>
          </a:r>
          <a:endParaRPr lang="zh-TW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A192002-B948-4AF9-AA71-2B919B99CA56}" type="parTrans" cxnId="{C0BD4256-5F6B-4ECB-ADA9-5AC641733E2B}">
      <dgm:prSet/>
      <dgm:spPr/>
      <dgm:t>
        <a:bodyPr/>
        <a:lstStyle/>
        <a:p>
          <a:endParaRPr lang="zh-TW" altLang="en-US"/>
        </a:p>
      </dgm:t>
    </dgm:pt>
    <dgm:pt modelId="{E95AE94A-C9A9-4F5A-93CB-EF32111B15D9}" type="sibTrans" cxnId="{C0BD4256-5F6B-4ECB-ADA9-5AC641733E2B}">
      <dgm:prSet/>
      <dgm:spPr/>
      <dgm:t>
        <a:bodyPr/>
        <a:lstStyle/>
        <a:p>
          <a:endParaRPr lang="zh-TW" altLang="en-US"/>
        </a:p>
      </dgm:t>
    </dgm:pt>
    <dgm:pt modelId="{8DA688BD-C3BB-45EA-8494-31482BD27308}" type="pres">
      <dgm:prSet presAssocID="{281DF693-09A8-47EB-BC62-B566521E2BC6}" presName="linearFlow" presStyleCnt="0">
        <dgm:presLayoutVars>
          <dgm:dir/>
          <dgm:resizeHandles val="exact"/>
        </dgm:presLayoutVars>
      </dgm:prSet>
      <dgm:spPr/>
    </dgm:pt>
    <dgm:pt modelId="{63EF3CA3-0884-4EED-83F8-8819970021A5}" type="pres">
      <dgm:prSet presAssocID="{AF8EBA81-6C8C-4EA6-A6E3-B5530106174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AE35372-B913-4676-BE34-84CCDE78241C}" type="pres">
      <dgm:prSet presAssocID="{6F02B85F-F0F1-404E-AE20-6112E86E9D17}" presName="spacerL" presStyleCnt="0"/>
      <dgm:spPr/>
    </dgm:pt>
    <dgm:pt modelId="{76614BB0-D435-43FD-96BC-E407628C2EF8}" type="pres">
      <dgm:prSet presAssocID="{6F02B85F-F0F1-404E-AE20-6112E86E9D17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4A1BA28E-EC22-4D42-BD0B-0907629C9D0E}" type="pres">
      <dgm:prSet presAssocID="{6F02B85F-F0F1-404E-AE20-6112E86E9D17}" presName="spacerR" presStyleCnt="0"/>
      <dgm:spPr/>
    </dgm:pt>
    <dgm:pt modelId="{8C8C9356-5125-45EB-B138-BDB5427618D4}" type="pres">
      <dgm:prSet presAssocID="{BEE3C7A2-321E-4925-964A-C15748D296C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64DAD6-DF93-4233-A28F-135D743875F9}" type="pres">
      <dgm:prSet presAssocID="{5DA08860-1FD1-4D5E-8D50-AC1820983349}" presName="spacerL" presStyleCnt="0"/>
      <dgm:spPr/>
    </dgm:pt>
    <dgm:pt modelId="{C9E2C7D7-F188-46A9-B784-00AE3FCF233D}" type="pres">
      <dgm:prSet presAssocID="{5DA08860-1FD1-4D5E-8D50-AC1820983349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F6E508F7-B446-42B0-981A-70FE76288241}" type="pres">
      <dgm:prSet presAssocID="{5DA08860-1FD1-4D5E-8D50-AC1820983349}" presName="spacerR" presStyleCnt="0"/>
      <dgm:spPr/>
    </dgm:pt>
    <dgm:pt modelId="{88CAC281-4A98-4C2E-8DA1-B46AE2468EBE}" type="pres">
      <dgm:prSet presAssocID="{F05FDFF6-65E5-4901-B1B6-04B48032F45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FA488E1-29D3-4871-B571-869905855210}" type="presOf" srcId="{AF8EBA81-6C8C-4EA6-A6E3-B5530106174A}" destId="{63EF3CA3-0884-4EED-83F8-8819970021A5}" srcOrd="0" destOrd="0" presId="urn:microsoft.com/office/officeart/2005/8/layout/equation1"/>
    <dgm:cxn modelId="{EF5B22A7-AEEF-413A-9B14-8C65CEAC0B61}" type="presOf" srcId="{281DF693-09A8-47EB-BC62-B566521E2BC6}" destId="{8DA688BD-C3BB-45EA-8494-31482BD27308}" srcOrd="0" destOrd="0" presId="urn:microsoft.com/office/officeart/2005/8/layout/equation1"/>
    <dgm:cxn modelId="{18B6DDCD-1721-4C84-B1AC-2352D92016FC}" srcId="{281DF693-09A8-47EB-BC62-B566521E2BC6}" destId="{AF8EBA81-6C8C-4EA6-A6E3-B5530106174A}" srcOrd="0" destOrd="0" parTransId="{E9DC7B03-F270-4373-97FD-FAAA9AC2C31C}" sibTransId="{6F02B85F-F0F1-404E-AE20-6112E86E9D17}"/>
    <dgm:cxn modelId="{54D972CE-E3FF-4D6F-ACBE-DF16CE46E7E1}" type="presOf" srcId="{6F02B85F-F0F1-404E-AE20-6112E86E9D17}" destId="{76614BB0-D435-43FD-96BC-E407628C2EF8}" srcOrd="0" destOrd="0" presId="urn:microsoft.com/office/officeart/2005/8/layout/equation1"/>
    <dgm:cxn modelId="{DC09DCE7-EAD1-43B3-97D3-8519FFF9536A}" srcId="{281DF693-09A8-47EB-BC62-B566521E2BC6}" destId="{BEE3C7A2-321E-4925-964A-C15748D296C1}" srcOrd="1" destOrd="0" parTransId="{9E2DADD9-C300-4413-8065-3FCDCC88138B}" sibTransId="{5DA08860-1FD1-4D5E-8D50-AC1820983349}"/>
    <dgm:cxn modelId="{90A021CD-E296-491E-9F35-55FF10C230E1}" type="presOf" srcId="{5DA08860-1FD1-4D5E-8D50-AC1820983349}" destId="{C9E2C7D7-F188-46A9-B784-00AE3FCF233D}" srcOrd="0" destOrd="0" presId="urn:microsoft.com/office/officeart/2005/8/layout/equation1"/>
    <dgm:cxn modelId="{E876A378-81E4-4BD9-85BC-B340DE02DD6B}" type="presOf" srcId="{BEE3C7A2-321E-4925-964A-C15748D296C1}" destId="{8C8C9356-5125-45EB-B138-BDB5427618D4}" srcOrd="0" destOrd="0" presId="urn:microsoft.com/office/officeart/2005/8/layout/equation1"/>
    <dgm:cxn modelId="{C0BD4256-5F6B-4ECB-ADA9-5AC641733E2B}" srcId="{281DF693-09A8-47EB-BC62-B566521E2BC6}" destId="{F05FDFF6-65E5-4901-B1B6-04B48032F451}" srcOrd="2" destOrd="0" parTransId="{8A192002-B948-4AF9-AA71-2B919B99CA56}" sibTransId="{E95AE94A-C9A9-4F5A-93CB-EF32111B15D9}"/>
    <dgm:cxn modelId="{937FAE5A-03A4-45BF-8A71-00D1BA2A5296}" type="presOf" srcId="{F05FDFF6-65E5-4901-B1B6-04B48032F451}" destId="{88CAC281-4A98-4C2E-8DA1-B46AE2468EBE}" srcOrd="0" destOrd="0" presId="urn:microsoft.com/office/officeart/2005/8/layout/equation1"/>
    <dgm:cxn modelId="{981E7921-3D76-4C19-9755-49BAE43BC0BB}" type="presParOf" srcId="{8DA688BD-C3BB-45EA-8494-31482BD27308}" destId="{63EF3CA3-0884-4EED-83F8-8819970021A5}" srcOrd="0" destOrd="0" presId="urn:microsoft.com/office/officeart/2005/8/layout/equation1"/>
    <dgm:cxn modelId="{5334E2B9-B106-4165-A16A-BEF8D0321C0B}" type="presParOf" srcId="{8DA688BD-C3BB-45EA-8494-31482BD27308}" destId="{3AE35372-B913-4676-BE34-84CCDE78241C}" srcOrd="1" destOrd="0" presId="urn:microsoft.com/office/officeart/2005/8/layout/equation1"/>
    <dgm:cxn modelId="{FF1C1D38-F30C-47DA-B414-A6C4B9EB691C}" type="presParOf" srcId="{8DA688BD-C3BB-45EA-8494-31482BD27308}" destId="{76614BB0-D435-43FD-96BC-E407628C2EF8}" srcOrd="2" destOrd="0" presId="urn:microsoft.com/office/officeart/2005/8/layout/equation1"/>
    <dgm:cxn modelId="{184655AA-2C23-4957-ACF0-5FA957BFEE66}" type="presParOf" srcId="{8DA688BD-C3BB-45EA-8494-31482BD27308}" destId="{4A1BA28E-EC22-4D42-BD0B-0907629C9D0E}" srcOrd="3" destOrd="0" presId="urn:microsoft.com/office/officeart/2005/8/layout/equation1"/>
    <dgm:cxn modelId="{56CC8E83-1116-491E-B6CD-40C67418CDBB}" type="presParOf" srcId="{8DA688BD-C3BB-45EA-8494-31482BD27308}" destId="{8C8C9356-5125-45EB-B138-BDB5427618D4}" srcOrd="4" destOrd="0" presId="urn:microsoft.com/office/officeart/2005/8/layout/equation1"/>
    <dgm:cxn modelId="{0B0F6339-D05C-46E6-90A0-56649388B61D}" type="presParOf" srcId="{8DA688BD-C3BB-45EA-8494-31482BD27308}" destId="{2364DAD6-DF93-4233-A28F-135D743875F9}" srcOrd="5" destOrd="0" presId="urn:microsoft.com/office/officeart/2005/8/layout/equation1"/>
    <dgm:cxn modelId="{336EF968-F42A-4428-BDFC-173C30B3409D}" type="presParOf" srcId="{8DA688BD-C3BB-45EA-8494-31482BD27308}" destId="{C9E2C7D7-F188-46A9-B784-00AE3FCF233D}" srcOrd="6" destOrd="0" presId="urn:microsoft.com/office/officeart/2005/8/layout/equation1"/>
    <dgm:cxn modelId="{FEC4916B-0534-4EA0-A7EE-1F2823F8BBED}" type="presParOf" srcId="{8DA688BD-C3BB-45EA-8494-31482BD27308}" destId="{F6E508F7-B446-42B0-981A-70FE76288241}" srcOrd="7" destOrd="0" presId="urn:microsoft.com/office/officeart/2005/8/layout/equation1"/>
    <dgm:cxn modelId="{F60D2602-8411-466F-83DA-334FA9F172C5}" type="presParOf" srcId="{8DA688BD-C3BB-45EA-8494-31482BD27308}" destId="{88CAC281-4A98-4C2E-8DA1-B46AE2468EB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DF16A-02D1-40BB-BEF6-A5FF2263BC42}">
      <dsp:nvSpPr>
        <dsp:cNvPr id="0" name=""/>
        <dsp:cNvSpPr/>
      </dsp:nvSpPr>
      <dsp:spPr>
        <a:xfrm>
          <a:off x="5285" y="430133"/>
          <a:ext cx="1290564" cy="9633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D55F2-DE54-47C2-9338-B1B0720ACA7E}">
      <dsp:nvSpPr>
        <dsp:cNvPr id="0" name=""/>
        <dsp:cNvSpPr/>
      </dsp:nvSpPr>
      <dsp:spPr>
        <a:xfrm>
          <a:off x="5285" y="1393512"/>
          <a:ext cx="1290564" cy="4142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運動季</a:t>
          </a:r>
          <a:endParaRPr lang="en-US" altLang="zh-TW" sz="1200" kern="1200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5285" y="1393512"/>
        <a:ext cx="908848" cy="414252"/>
      </dsp:txXfrm>
    </dsp:sp>
    <dsp:sp modelId="{76C514FD-32CC-4D3E-A072-B359E935E39D}">
      <dsp:nvSpPr>
        <dsp:cNvPr id="0" name=""/>
        <dsp:cNvSpPr/>
      </dsp:nvSpPr>
      <dsp:spPr>
        <a:xfrm>
          <a:off x="950641" y="1459312"/>
          <a:ext cx="451697" cy="45169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CBF79-3DF1-4212-B443-694FEBB0B63B}">
      <dsp:nvSpPr>
        <dsp:cNvPr id="0" name=""/>
        <dsp:cNvSpPr/>
      </dsp:nvSpPr>
      <dsp:spPr>
        <a:xfrm>
          <a:off x="1514244" y="430133"/>
          <a:ext cx="1290564" cy="9633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hueOff val="1886877"/>
              <a:satOff val="-4393"/>
              <a:lumOff val="-10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C2BFE-3937-454A-B268-999BCAECDAB3}">
      <dsp:nvSpPr>
        <dsp:cNvPr id="0" name=""/>
        <dsp:cNvSpPr/>
      </dsp:nvSpPr>
      <dsp:spPr>
        <a:xfrm>
          <a:off x="1514244" y="1393512"/>
          <a:ext cx="1290564" cy="414252"/>
        </a:xfrm>
        <a:prstGeom prst="rect">
          <a:avLst/>
        </a:prstGeom>
        <a:solidFill>
          <a:schemeClr val="accent3">
            <a:hueOff val="1886877"/>
            <a:satOff val="-4393"/>
            <a:lumOff val="-1020"/>
            <a:alphaOff val="0"/>
          </a:schemeClr>
        </a:solidFill>
        <a:ln w="12700" cap="flat" cmpd="sng" algn="ctr">
          <a:solidFill>
            <a:schemeClr val="accent3">
              <a:hueOff val="1886877"/>
              <a:satOff val="-4393"/>
              <a:lumOff val="-10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團隊小組</a:t>
          </a:r>
          <a:endParaRPr lang="zh-TW" altLang="en-US" sz="12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1514244" y="1393512"/>
        <a:ext cx="908848" cy="414252"/>
      </dsp:txXfrm>
    </dsp:sp>
    <dsp:sp modelId="{95FDF3E5-3DF6-444A-A919-31C90E3C8C9A}">
      <dsp:nvSpPr>
        <dsp:cNvPr id="0" name=""/>
        <dsp:cNvSpPr/>
      </dsp:nvSpPr>
      <dsp:spPr>
        <a:xfrm>
          <a:off x="2459600" y="1459312"/>
          <a:ext cx="451697" cy="45169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3">
              <a:tint val="40000"/>
              <a:alpha val="90000"/>
              <a:hueOff val="2121538"/>
              <a:satOff val="-7352"/>
              <a:lumOff val="-5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FEA63-9B93-434A-926F-AF7112D761A5}">
      <dsp:nvSpPr>
        <dsp:cNvPr id="0" name=""/>
        <dsp:cNvSpPr/>
      </dsp:nvSpPr>
      <dsp:spPr>
        <a:xfrm>
          <a:off x="3023203" y="430133"/>
          <a:ext cx="1290564" cy="9633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773753"/>
              <a:satOff val="-8787"/>
              <a:lumOff val="-20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32AE6-4F32-4A34-B0C3-705A4E3DF560}">
      <dsp:nvSpPr>
        <dsp:cNvPr id="0" name=""/>
        <dsp:cNvSpPr/>
      </dsp:nvSpPr>
      <dsp:spPr>
        <a:xfrm>
          <a:off x="3023203" y="1393512"/>
          <a:ext cx="1290564" cy="414252"/>
        </a:xfrm>
        <a:prstGeom prst="rect">
          <a:avLst/>
        </a:prstGeom>
        <a:solidFill>
          <a:schemeClr val="accent3">
            <a:hueOff val="3773753"/>
            <a:satOff val="-8787"/>
            <a:lumOff val="-2039"/>
            <a:alphaOff val="0"/>
          </a:schemeClr>
        </a:solidFill>
        <a:ln w="12700" cap="flat" cmpd="sng" algn="ctr">
          <a:solidFill>
            <a:schemeClr val="accent3">
              <a:hueOff val="3773753"/>
              <a:satOff val="-8787"/>
              <a:lumOff val="-20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正式競賽</a:t>
          </a:r>
          <a:endParaRPr lang="zh-TW" altLang="en-US" sz="12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023203" y="1393512"/>
        <a:ext cx="908848" cy="414252"/>
      </dsp:txXfrm>
    </dsp:sp>
    <dsp:sp modelId="{CC71DB0F-4774-4CAC-8608-3A0D403C9A43}">
      <dsp:nvSpPr>
        <dsp:cNvPr id="0" name=""/>
        <dsp:cNvSpPr/>
      </dsp:nvSpPr>
      <dsp:spPr>
        <a:xfrm>
          <a:off x="3968559" y="1459312"/>
          <a:ext cx="451697" cy="45169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3">
              <a:tint val="40000"/>
              <a:alpha val="90000"/>
              <a:hueOff val="4243076"/>
              <a:satOff val="-14703"/>
              <a:lumOff val="-1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853A5B-A09C-4BF5-9910-ED113A10C618}">
      <dsp:nvSpPr>
        <dsp:cNvPr id="0" name=""/>
        <dsp:cNvSpPr/>
      </dsp:nvSpPr>
      <dsp:spPr>
        <a:xfrm>
          <a:off x="4532162" y="430133"/>
          <a:ext cx="1290564" cy="9633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3">
              <a:hueOff val="5660630"/>
              <a:satOff val="-13180"/>
              <a:lumOff val="-3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1A58B6-04B9-4025-ACFA-F4A2132A5979}">
      <dsp:nvSpPr>
        <dsp:cNvPr id="0" name=""/>
        <dsp:cNvSpPr/>
      </dsp:nvSpPr>
      <dsp:spPr>
        <a:xfrm>
          <a:off x="4532162" y="1393512"/>
          <a:ext cx="1290564" cy="414252"/>
        </a:xfrm>
        <a:prstGeom prst="rect">
          <a:avLst/>
        </a:prstGeom>
        <a:solidFill>
          <a:schemeClr val="accent3">
            <a:hueOff val="5660630"/>
            <a:satOff val="-13180"/>
            <a:lumOff val="-3059"/>
            <a:alphaOff val="0"/>
          </a:schemeClr>
        </a:solidFill>
        <a:ln w="12700" cap="flat" cmpd="sng" algn="ctr">
          <a:solidFill>
            <a:schemeClr val="accent3">
              <a:hueOff val="5660630"/>
              <a:satOff val="-13180"/>
              <a:lumOff val="-3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決賽時期</a:t>
          </a:r>
          <a:endParaRPr lang="zh-TW" altLang="en-US" sz="12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532162" y="1393512"/>
        <a:ext cx="908848" cy="414252"/>
      </dsp:txXfrm>
    </dsp:sp>
    <dsp:sp modelId="{D30AD5A9-0344-4CD3-B597-DA9F72D8E34B}">
      <dsp:nvSpPr>
        <dsp:cNvPr id="0" name=""/>
        <dsp:cNvSpPr/>
      </dsp:nvSpPr>
      <dsp:spPr>
        <a:xfrm>
          <a:off x="5477518" y="1459312"/>
          <a:ext cx="451697" cy="451697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3">
              <a:tint val="40000"/>
              <a:alpha val="90000"/>
              <a:hueOff val="6364614"/>
              <a:satOff val="-22055"/>
              <a:lumOff val="-1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496E5-014D-4F24-8B0E-91C0BA010674}">
      <dsp:nvSpPr>
        <dsp:cNvPr id="0" name=""/>
        <dsp:cNvSpPr/>
      </dsp:nvSpPr>
      <dsp:spPr>
        <a:xfrm>
          <a:off x="6041121" y="430133"/>
          <a:ext cx="1290564" cy="9633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accent3">
              <a:hueOff val="7547506"/>
              <a:satOff val="-17574"/>
              <a:lumOff val="-4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B9A5B5-DD6E-45C3-B649-6D4E94C7F999}">
      <dsp:nvSpPr>
        <dsp:cNvPr id="0" name=""/>
        <dsp:cNvSpPr/>
      </dsp:nvSpPr>
      <dsp:spPr>
        <a:xfrm>
          <a:off x="6041121" y="1393512"/>
          <a:ext cx="1290564" cy="414252"/>
        </a:xfrm>
        <a:prstGeom prst="rect">
          <a:avLst/>
        </a:prstGeom>
        <a:solidFill>
          <a:schemeClr val="accent3">
            <a:hueOff val="7547506"/>
            <a:satOff val="-17574"/>
            <a:lumOff val="-4078"/>
            <a:alphaOff val="0"/>
          </a:schemeClr>
        </a:solidFill>
        <a:ln w="12700" cap="flat" cmpd="sng" algn="ctr">
          <a:solidFill>
            <a:schemeClr val="accent3">
              <a:hueOff val="7547506"/>
              <a:satOff val="-17574"/>
              <a:lumOff val="-4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慶典</a:t>
          </a:r>
          <a:endParaRPr lang="zh-TW" altLang="en-US" sz="12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6041121" y="1393512"/>
        <a:ext cx="908848" cy="414252"/>
      </dsp:txXfrm>
    </dsp:sp>
    <dsp:sp modelId="{9ABF6D41-5E57-4293-B446-DCBED0B7D498}">
      <dsp:nvSpPr>
        <dsp:cNvPr id="0" name=""/>
        <dsp:cNvSpPr/>
      </dsp:nvSpPr>
      <dsp:spPr>
        <a:xfrm>
          <a:off x="6986477" y="1459312"/>
          <a:ext cx="451697" cy="451697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accent3">
              <a:tint val="40000"/>
              <a:alpha val="90000"/>
              <a:hueOff val="8486151"/>
              <a:satOff val="-29406"/>
              <a:lumOff val="-22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2CDDDD-263A-449E-8B52-6FDFD0EC84CE}">
      <dsp:nvSpPr>
        <dsp:cNvPr id="0" name=""/>
        <dsp:cNvSpPr/>
      </dsp:nvSpPr>
      <dsp:spPr>
        <a:xfrm>
          <a:off x="7550079" y="430133"/>
          <a:ext cx="1290564" cy="9633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solidFill>
            <a:schemeClr val="accent3">
              <a:hueOff val="9434383"/>
              <a:satOff val="-21967"/>
              <a:lumOff val="-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06242F-932B-4EAE-84D3-AD6009E98C58}">
      <dsp:nvSpPr>
        <dsp:cNvPr id="0" name=""/>
        <dsp:cNvSpPr/>
      </dsp:nvSpPr>
      <dsp:spPr>
        <a:xfrm>
          <a:off x="7550079" y="1393512"/>
          <a:ext cx="1290564" cy="414252"/>
        </a:xfrm>
        <a:prstGeom prst="rect">
          <a:avLst/>
        </a:prstGeom>
        <a:solidFill>
          <a:schemeClr val="accent3">
            <a:hueOff val="9434383"/>
            <a:satOff val="-21967"/>
            <a:lumOff val="-5098"/>
            <a:alphaOff val="0"/>
          </a:schemeClr>
        </a:solidFill>
        <a:ln w="12700" cap="flat" cmpd="sng" algn="ctr">
          <a:solidFill>
            <a:schemeClr val="accent3">
              <a:hueOff val="9434383"/>
              <a:satOff val="-21967"/>
              <a:lumOff val="-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成績紀錄留存</a:t>
          </a:r>
          <a:endParaRPr lang="zh-TW" altLang="en-US" sz="12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7550079" y="1393512"/>
        <a:ext cx="908848" cy="414252"/>
      </dsp:txXfrm>
    </dsp:sp>
    <dsp:sp modelId="{087AF0BF-C260-461E-A821-80009DB51D05}">
      <dsp:nvSpPr>
        <dsp:cNvPr id="0" name=""/>
        <dsp:cNvSpPr/>
      </dsp:nvSpPr>
      <dsp:spPr>
        <a:xfrm>
          <a:off x="8495436" y="1459312"/>
          <a:ext cx="451697" cy="451697"/>
        </a:xfrm>
        <a:prstGeom prst="ellipse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 w="12700" cap="flat" cmpd="sng" algn="ctr">
          <a:solidFill>
            <a:schemeClr val="accent3">
              <a:tint val="40000"/>
              <a:alpha val="90000"/>
              <a:hueOff val="10607689"/>
              <a:satOff val="-36758"/>
              <a:lumOff val="-27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4EEAB-BF66-4165-B2FA-69C1623695B7}">
      <dsp:nvSpPr>
        <dsp:cNvPr id="0" name=""/>
        <dsp:cNvSpPr/>
      </dsp:nvSpPr>
      <dsp:spPr>
        <a:xfrm>
          <a:off x="872439" y="543"/>
          <a:ext cx="1192271" cy="1192271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5615" tIns="35560" rIns="65615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自發</a:t>
          </a:r>
          <a:endParaRPr lang="zh-TW" altLang="en-US" sz="28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1047043" y="175147"/>
        <a:ext cx="843063" cy="843063"/>
      </dsp:txXfrm>
    </dsp:sp>
    <dsp:sp modelId="{13048DB5-B91F-4BA9-B3F1-A7F148B15172}">
      <dsp:nvSpPr>
        <dsp:cNvPr id="0" name=""/>
        <dsp:cNvSpPr/>
      </dsp:nvSpPr>
      <dsp:spPr>
        <a:xfrm>
          <a:off x="1826257" y="543"/>
          <a:ext cx="1192271" cy="1192271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-35"/>
                <a:satOff val="-389"/>
                <a:lumOff val="2420"/>
                <a:alphaOff val="-1500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alpha val="50000"/>
                <a:hueOff val="-35"/>
                <a:satOff val="-389"/>
                <a:lumOff val="2420"/>
                <a:alphaOff val="-1500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alpha val="50000"/>
                <a:hueOff val="-35"/>
                <a:satOff val="-389"/>
                <a:lumOff val="2420"/>
                <a:alphaOff val="-1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5615" tIns="35560" rIns="65615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互動</a:t>
          </a:r>
          <a:endParaRPr lang="zh-TW" altLang="en-US" sz="28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000861" y="175147"/>
        <a:ext cx="843063" cy="843063"/>
      </dsp:txXfrm>
    </dsp:sp>
    <dsp:sp modelId="{53F2A175-A70A-4EA1-86AB-E86AC5413ACC}">
      <dsp:nvSpPr>
        <dsp:cNvPr id="0" name=""/>
        <dsp:cNvSpPr/>
      </dsp:nvSpPr>
      <dsp:spPr>
        <a:xfrm>
          <a:off x="2780074" y="543"/>
          <a:ext cx="1192271" cy="1192271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-69"/>
                <a:satOff val="-778"/>
                <a:lumOff val="4841"/>
                <a:alphaOff val="-3000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alpha val="50000"/>
                <a:hueOff val="-69"/>
                <a:satOff val="-778"/>
                <a:lumOff val="4841"/>
                <a:alphaOff val="-3000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alpha val="50000"/>
                <a:hueOff val="-69"/>
                <a:satOff val="-778"/>
                <a:lumOff val="4841"/>
                <a:alphaOff val="-3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5615" tIns="35560" rIns="65615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共好</a:t>
          </a:r>
          <a:endParaRPr lang="zh-TW" altLang="en-US" sz="28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954678" y="175147"/>
        <a:ext cx="843063" cy="8430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CE23E-CA82-499A-8BD0-C76EBABB9000}" type="datetimeFigureOut">
              <a:rPr lang="zh-TW" altLang="en-US" smtClean="0"/>
              <a:t>2019/4/16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818BF-B3EC-48A6-A240-0087FCC8E7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58978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EEBB2-8E46-4A0F-AA0A-3DB02E629EC2}" type="datetimeFigureOut">
              <a:rPr lang="zh-TW" altLang="en-US" smtClean="0"/>
              <a:t>2019/4/16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9CEB3-D52E-47DA-B39F-4B76F893B2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5670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4683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348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97747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901" y="274420"/>
            <a:ext cx="7887787" cy="993783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901" y="1369841"/>
            <a:ext cx="7887787" cy="3264804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901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336" y="4769032"/>
            <a:ext cx="3086918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r>
              <a:rPr lang="en-US" altLang="zh-CN" smtClean="0"/>
              <a:t>1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9496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</p:sldLayoutIdLst>
  <p:transition spd="med" advClick="0" advTm="0">
    <p:push dir="r"/>
  </p:transition>
  <p:hf sldNum="0" hdr="0" dt="0"/>
  <p:txStyles>
    <p:titleStyle>
      <a:lvl1pPr algn="l" defTabSz="650321" rtl="0" eaLnBrk="1" latinLnBrk="0" hangingPunct="1">
        <a:lnSpc>
          <a:spcPct val="90000"/>
        </a:lnSpc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162580" indent="-162580" algn="l" defTabSz="65032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487741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812902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138062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1463223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1788384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13544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38705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63865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5161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0321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5482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0643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5803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0964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6124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1285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t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0"/>
            <a:ext cx="9145588" cy="5146635"/>
          </a:xfrm>
          <a:prstGeom prst="rect">
            <a:avLst/>
          </a:prstGeom>
          <a:noFill/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7" y="2464115"/>
            <a:ext cx="2787869" cy="2787869"/>
          </a:xfrm>
          <a:prstGeom prst="rect">
            <a:avLst/>
          </a:prstGeom>
        </p:spPr>
      </p:pic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1270629" y="1411319"/>
            <a:ext cx="6413307" cy="5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1600" b="1" cap="all" dirty="0" smtClean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普通型高級中等學校學科中心</a:t>
            </a:r>
            <a:r>
              <a:rPr lang="en-US" altLang="zh-TW" sz="1600" b="1" cap="all" dirty="0" smtClean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-</a:t>
            </a:r>
          </a:p>
          <a:p>
            <a:pPr algn="ctr">
              <a:buNone/>
            </a:pPr>
            <a:r>
              <a:rPr lang="en-US" altLang="zh-TW" sz="1600" b="1" cap="all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108</a:t>
            </a:r>
            <a:r>
              <a:rPr lang="zh-TW" altLang="en-US" sz="1600" b="1" cap="all" dirty="0" smtClean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年度北區高中健體暨體育教師增能研習</a:t>
            </a:r>
            <a:endParaRPr lang="en-US" altLang="zh-TW" sz="1600" b="1" cap="all" dirty="0" smtClean="0">
              <a:solidFill>
                <a:schemeClr val="accent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259"/>
          <p:cNvSpPr>
            <a:spLocks noChangeArrowheads="1"/>
          </p:cNvSpPr>
          <p:nvPr/>
        </p:nvSpPr>
        <p:spPr bwMode="auto">
          <a:xfrm>
            <a:off x="2056052" y="2020826"/>
            <a:ext cx="5577084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dirty="0" smtClean="0"/>
              <a:t>素養導向體育課程設計實作</a:t>
            </a:r>
            <a:r>
              <a:rPr lang="en-US" altLang="zh-TW" dirty="0" smtClean="0"/>
              <a:t>-</a:t>
            </a:r>
            <a:r>
              <a:rPr lang="en-US" altLang="zh-TW" dirty="0"/>
              <a:t>We are all </a:t>
            </a:r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!!!</a:t>
            </a:r>
            <a:endParaRPr lang="zh-CN" altLang="en-US" sz="4000" b="1" cap="all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4738516" y="3615218"/>
            <a:ext cx="396044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TW" altLang="en-US" sz="1600" b="1" dirty="0"/>
              <a:t>報</a:t>
            </a:r>
            <a:r>
              <a:rPr lang="zh-TW" altLang="en-US" sz="1600" b="1" dirty="0" smtClean="0"/>
              <a:t>  </a:t>
            </a:r>
            <a:r>
              <a:rPr lang="zh-TW" altLang="en-US" sz="1600" b="1" dirty="0"/>
              <a:t>告</a:t>
            </a:r>
            <a:r>
              <a:rPr lang="zh-TW" altLang="en-US" sz="1600" b="1" dirty="0" smtClean="0"/>
              <a:t>  者</a:t>
            </a:r>
            <a:r>
              <a:rPr lang="zh-TW" altLang="zh-TW" sz="1600" b="1" dirty="0" smtClean="0"/>
              <a:t>：</a:t>
            </a:r>
            <a:r>
              <a:rPr lang="zh-TW" altLang="en-US" sz="1600" b="1" dirty="0" smtClean="0"/>
              <a:t>陳萩慈</a:t>
            </a:r>
            <a:endParaRPr lang="en-US" altLang="zh-TW" sz="1600" b="1" dirty="0"/>
          </a:p>
          <a:p>
            <a:pPr>
              <a:buNone/>
            </a:pPr>
            <a:r>
              <a:rPr lang="zh-TW" altLang="en-US" sz="1600" b="1" dirty="0" smtClean="0"/>
              <a:t>臺北市立松山高級中學</a:t>
            </a:r>
            <a:r>
              <a:rPr lang="zh-TW" altLang="en-US" sz="1600" b="1" dirty="0"/>
              <a:t>　　</a:t>
            </a:r>
            <a:endParaRPr lang="en-US" altLang="zh-TW" sz="1600" b="1" dirty="0"/>
          </a:p>
          <a:p>
            <a:pPr>
              <a:buNone/>
            </a:pPr>
            <a:r>
              <a:rPr lang="zh-TW" altLang="en-US" sz="1600" b="1" dirty="0"/>
              <a:t>報告日期：</a:t>
            </a:r>
            <a:r>
              <a:rPr lang="en-US" altLang="zh-TW" sz="1600" b="1" dirty="0" smtClean="0"/>
              <a:t>2019.04.23 (</a:t>
            </a:r>
            <a:r>
              <a:rPr lang="zh-TW" altLang="en-US" sz="1600" b="1" dirty="0" smtClean="0"/>
              <a:t>二</a:t>
            </a:r>
            <a:r>
              <a:rPr lang="en-US" altLang="zh-TW" sz="16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88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3A324CE8-FB72-0D44-9DBF-D4196DDD336E}"/>
              </a:ext>
            </a:extLst>
          </p:cNvPr>
          <p:cNvSpPr txBox="1"/>
          <p:nvPr/>
        </p:nvSpPr>
        <p:spPr>
          <a:xfrm>
            <a:off x="1326199" y="189800"/>
            <a:ext cx="38427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體育各類教學法</a:t>
            </a: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/6</a:t>
            </a:r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7BE0F30A-95C8-F146-8892-4B8148E5F09D}"/>
              </a:ext>
            </a:extLst>
          </p:cNvPr>
          <p:cNvSpPr/>
          <p:nvPr/>
        </p:nvSpPr>
        <p:spPr>
          <a:xfrm>
            <a:off x="368245" y="1129033"/>
            <a:ext cx="8153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zh-TW" altLang="en-US" kern="0" dirty="0" smtClean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教材教法定義：</a:t>
            </a:r>
            <a:r>
              <a:rPr lang="zh-TW" alt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對於教材排列組合與教法之運用，成為一位教師前所養成培育階段，面對多元的運動項目</a:t>
            </a:r>
            <a:r>
              <a:rPr lang="zh-TW" altLang="zh-TW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如何分析、解構再建構</a:t>
            </a:r>
            <a:r>
              <a:rPr lang="zh-TW" alt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之組合，稱作「教材教法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(Didactic)</a:t>
            </a:r>
            <a:r>
              <a:rPr lang="zh-TW" alt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」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</a:p>
          <a:p>
            <a:pPr marL="342900" indent="-342900">
              <a:buFont typeface="Wingdings" pitchFamily="2" charset="2"/>
              <a:buChar char="n"/>
            </a:pPr>
            <a:endParaRPr lang="en-US" altLang="zh-TW" kern="0" dirty="0">
              <a:solidFill>
                <a:schemeClr val="accent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98" y="2498114"/>
            <a:ext cx="740568" cy="7405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80246" y="3266244"/>
            <a:ext cx="156387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TW" altLang="en-US" b="1" dirty="0" smtClean="0">
                <a:solidFill>
                  <a:srgbClr val="C00000"/>
                </a:solidFill>
                <a:ea typeface="微软雅黑" panose="020B0503020204020204" pitchFamily="34" charset="-122"/>
              </a:rPr>
              <a:t>運動教育</a:t>
            </a:r>
            <a:r>
              <a:rPr lang="zh-TW" altLang="en-US" b="1" dirty="0">
                <a:solidFill>
                  <a:srgbClr val="C00000"/>
                </a:solidFill>
                <a:ea typeface="微软雅黑" panose="020B0503020204020204" pitchFamily="34" charset="-122"/>
              </a:rPr>
              <a:t>模式</a:t>
            </a:r>
            <a:endParaRPr lang="zh-CN" altLang="en-US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60" y="2447997"/>
            <a:ext cx="791374" cy="7913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6035172" y="3291546"/>
            <a:ext cx="298182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Ex2CPA</a:t>
            </a:r>
            <a:r>
              <a:rPr lang="zh-TW" altLang="en-US" b="1" dirty="0" smtClean="0">
                <a:solidFill>
                  <a:srgbClr val="C00000"/>
                </a:solidFill>
                <a:ea typeface="微软雅黑" panose="020B0503020204020204" pitchFamily="34" charset="-122"/>
              </a:rPr>
              <a:t>教學法</a:t>
            </a:r>
            <a:endParaRPr lang="zh-CN" altLang="en-US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619" y="2482647"/>
            <a:ext cx="811648" cy="7659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矩形 10"/>
          <p:cNvSpPr/>
          <p:nvPr/>
        </p:nvSpPr>
        <p:spPr>
          <a:xfrm>
            <a:off x="2748647" y="3279622"/>
            <a:ext cx="298182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b="1" dirty="0" err="1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Mosston</a:t>
            </a:r>
            <a:r>
              <a:rPr lang="zh-TW" altLang="en-US" b="1" dirty="0" smtClean="0">
                <a:solidFill>
                  <a:srgbClr val="C00000"/>
                </a:solidFill>
                <a:ea typeface="微软雅黑" panose="020B0503020204020204" pitchFamily="34" charset="-122"/>
              </a:rPr>
              <a:t>教學法</a:t>
            </a:r>
            <a:endParaRPr lang="zh-CN" altLang="en-US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86272" y="3288869"/>
            <a:ext cx="298182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TW" b="1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5E</a:t>
            </a:r>
            <a:r>
              <a:rPr lang="zh-TW" altLang="en-US" b="1" dirty="0" smtClean="0">
                <a:solidFill>
                  <a:srgbClr val="C00000"/>
                </a:solidFill>
                <a:ea typeface="微软雅黑" panose="020B0503020204020204" pitchFamily="34" charset="-122"/>
              </a:rPr>
              <a:t>教學法</a:t>
            </a:r>
            <a:endParaRPr lang="zh-CN" altLang="en-US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931" y="2494939"/>
            <a:ext cx="746919" cy="7469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31" y="2500275"/>
            <a:ext cx="765969" cy="7659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矩形 16"/>
          <p:cNvSpPr/>
          <p:nvPr/>
        </p:nvSpPr>
        <p:spPr>
          <a:xfrm>
            <a:off x="792746" y="3289978"/>
            <a:ext cx="2981828" cy="401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TW" altLang="en-US" b="1" dirty="0" smtClean="0">
                <a:solidFill>
                  <a:srgbClr val="C00000"/>
                </a:solidFill>
                <a:ea typeface="微软雅黑" panose="020B0503020204020204" pitchFamily="34" charset="-122"/>
              </a:rPr>
              <a:t>理解式球類教學法</a:t>
            </a:r>
            <a:endParaRPr lang="zh-CN" altLang="en-US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TextBox 48">
            <a:extLst>
              <a:ext uri="{FF2B5EF4-FFF2-40B4-BE49-F238E27FC236}">
                <a16:creationId xmlns="" xmlns:a16="http://schemas.microsoft.com/office/drawing/2014/main" id="{1E1BF6DC-18DF-5140-8C4C-B991E09976E1}"/>
              </a:ext>
            </a:extLst>
          </p:cNvPr>
          <p:cNvSpPr txBox="1"/>
          <p:nvPr/>
        </p:nvSpPr>
        <p:spPr>
          <a:xfrm>
            <a:off x="5329208" y="4125453"/>
            <a:ext cx="368779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體育具有</a:t>
            </a:r>
            <a:r>
              <a:rPr lang="zh-TW" alt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知識</a:t>
            </a:r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承載量</a:t>
            </a:r>
            <a:endParaRPr lang="en-US" altLang="zh-TW" sz="2800" dirty="0" smtClean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體育</a:t>
            </a:r>
            <a:r>
              <a:rPr lang="zh-TW" alt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技能</a:t>
            </a:r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不能放</a:t>
            </a:r>
            <a:r>
              <a:rPr lang="en-US" altLang="zh-TW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忘</a:t>
            </a:r>
            <a:endParaRPr lang="en-GB" altLang="zh-CN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742566" y="474747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5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3A324CE8-FB72-0D44-9DBF-D4196DDD336E}"/>
              </a:ext>
            </a:extLst>
          </p:cNvPr>
          <p:cNvSpPr txBox="1"/>
          <p:nvPr/>
        </p:nvSpPr>
        <p:spPr>
          <a:xfrm>
            <a:off x="1326199" y="189800"/>
            <a:ext cx="38427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體育各類教學法</a:t>
            </a: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/6</a:t>
            </a:r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7BE0F30A-95C8-F146-8892-4B8148E5F09D}"/>
              </a:ext>
            </a:extLst>
          </p:cNvPr>
          <p:cNvSpPr/>
          <p:nvPr/>
        </p:nvSpPr>
        <p:spPr>
          <a:xfrm>
            <a:off x="321384" y="1313699"/>
            <a:ext cx="8153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zh-TW" altLang="en-US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運動</a:t>
            </a:r>
            <a:r>
              <a:rPr lang="zh-TW" altLang="en-US" dirty="0">
                <a:solidFill>
                  <a:srgbClr val="0070C0"/>
                </a:solidFill>
                <a:ea typeface="微软雅黑" panose="020B0503020204020204" pitchFamily="34" charset="-122"/>
              </a:rPr>
              <a:t>教育</a:t>
            </a:r>
            <a:r>
              <a:rPr lang="zh-TW" altLang="en-US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模式</a:t>
            </a:r>
            <a:r>
              <a:rPr lang="zh-TW" altLang="en-US" kern="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：運動教育主要概念是源自於遊戲理論，透過遊戲化的運動，增進動作技能，達到全民運動的地步。</a:t>
            </a:r>
          </a:p>
          <a:p>
            <a:endParaRPr lang="zh-CN" altLang="en-US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n"/>
            </a:pPr>
            <a:endParaRPr lang="en-US" altLang="zh-TW" kern="0" dirty="0">
              <a:solidFill>
                <a:schemeClr val="accent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432" y="96515"/>
            <a:ext cx="740568" cy="7405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19" name="資料庫圖表 18"/>
          <p:cNvGraphicFramePr/>
          <p:nvPr>
            <p:extLst>
              <p:ext uri="{D42A27DB-BD31-4B8C-83A1-F6EECF244321}">
                <p14:modId xmlns:p14="http://schemas.microsoft.com/office/powerpoint/2010/main" val="2251557698"/>
              </p:ext>
            </p:extLst>
          </p:nvPr>
        </p:nvGraphicFramePr>
        <p:xfrm>
          <a:off x="193169" y="1729197"/>
          <a:ext cx="8952419" cy="2341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圖片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1384" y="2267763"/>
            <a:ext cx="1095749" cy="810749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394" y="2164112"/>
            <a:ext cx="685800" cy="914400"/>
          </a:xfrm>
          <a:prstGeom prst="rect">
            <a:avLst/>
          </a:prstGeom>
        </p:spPr>
      </p:pic>
      <p:sp>
        <p:nvSpPr>
          <p:cNvPr id="23" name="TextBox 48">
            <a:extLst>
              <a:ext uri="{FF2B5EF4-FFF2-40B4-BE49-F238E27FC236}">
                <a16:creationId xmlns="" xmlns:a16="http://schemas.microsoft.com/office/drawing/2014/main" id="{1E1BF6DC-18DF-5140-8C4C-B991E09976E1}"/>
              </a:ext>
            </a:extLst>
          </p:cNvPr>
          <p:cNvSpPr txBox="1"/>
          <p:nvPr/>
        </p:nvSpPr>
        <p:spPr>
          <a:xfrm>
            <a:off x="5329208" y="4125453"/>
            <a:ext cx="368779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TW" alt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長時間</a:t>
            </a:r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的課程規</a:t>
            </a:r>
            <a:r>
              <a:rPr lang="zh-TW" altLang="en-US" sz="28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劃</a:t>
            </a:r>
            <a:endParaRPr lang="en-US" altLang="zh-TW" sz="2800" dirty="0" smtClean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扮演各類</a:t>
            </a:r>
            <a:r>
              <a:rPr lang="zh-TW" altLang="en-US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角色</a:t>
            </a:r>
            <a:endParaRPr lang="en-GB" altLang="zh-CN" sz="16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577519" y="4723657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58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3A324CE8-FB72-0D44-9DBF-D4196DDD336E}"/>
              </a:ext>
            </a:extLst>
          </p:cNvPr>
          <p:cNvSpPr txBox="1"/>
          <p:nvPr/>
        </p:nvSpPr>
        <p:spPr>
          <a:xfrm>
            <a:off x="1326199" y="189800"/>
            <a:ext cx="38427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體育各類教學法</a:t>
            </a: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/6</a:t>
            </a:r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7BE0F30A-95C8-F146-8892-4B8148E5F09D}"/>
              </a:ext>
            </a:extLst>
          </p:cNvPr>
          <p:cNvSpPr/>
          <p:nvPr/>
        </p:nvSpPr>
        <p:spPr>
          <a:xfrm>
            <a:off x="368245" y="1129033"/>
            <a:ext cx="8153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zh-TW" altLang="en-US" kern="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理解式球類教學法</a:t>
            </a:r>
            <a:r>
              <a:rPr lang="zh-TW" altLang="en-US" kern="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：強調促進學生學習球類運動的戰術與技能，以培養學生在運動比賽解決問題的能力。</a:t>
            </a:r>
          </a:p>
          <a:p>
            <a:endParaRPr lang="zh-CN" altLang="en-US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n"/>
            </a:pPr>
            <a:endParaRPr lang="en-US" altLang="zh-TW" kern="0" dirty="0">
              <a:solidFill>
                <a:schemeClr val="accent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69" y="177291"/>
            <a:ext cx="791374" cy="7913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8" name="群組 7"/>
          <p:cNvGrpSpPr/>
          <p:nvPr/>
        </p:nvGrpSpPr>
        <p:grpSpPr>
          <a:xfrm>
            <a:off x="2219088" y="2160104"/>
            <a:ext cx="4451769" cy="2242933"/>
            <a:chOff x="395536" y="1773238"/>
            <a:chExt cx="8497888" cy="4392612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3276849" y="1773238"/>
              <a:ext cx="2879725" cy="720725"/>
            </a:xfrm>
            <a:prstGeom prst="rect">
              <a:avLst/>
            </a:prstGeom>
            <a:solidFill>
              <a:srgbClr val="FFCC00">
                <a:alpha val="98038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zh-TW" altLang="en-US" sz="2000" b="1" dirty="0">
                  <a:latin typeface="Garamond" pitchFamily="18" charset="0"/>
                  <a:ea typeface="標楷體" pitchFamily="65" charset="-120"/>
                </a:rPr>
                <a:t>遊戲</a:t>
              </a:r>
              <a:r>
                <a:rPr lang="en-US" altLang="zh-TW" sz="2000" b="1" dirty="0">
                  <a:latin typeface="Garamond" pitchFamily="18" charset="0"/>
                  <a:ea typeface="標楷體" pitchFamily="65" charset="-120"/>
                </a:rPr>
                <a:t>/</a:t>
              </a:r>
              <a:r>
                <a:rPr lang="zh-TW" altLang="en-US" sz="2000" b="1" dirty="0">
                  <a:latin typeface="Garamond" pitchFamily="18" charset="0"/>
                  <a:ea typeface="標楷體" pitchFamily="65" charset="-120"/>
                </a:rPr>
                <a:t>比賽</a:t>
              </a:r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 flipH="1">
              <a:off x="1548061" y="2133600"/>
              <a:ext cx="15128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 sz="1200"/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1548061" y="2133600"/>
              <a:ext cx="0" cy="5762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 sz="1200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95536" y="2852738"/>
              <a:ext cx="2160588" cy="647700"/>
            </a:xfrm>
            <a:prstGeom prst="rect">
              <a:avLst/>
            </a:prstGeom>
            <a:solidFill>
              <a:srgbClr val="FFCC00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zh-TW" altLang="en-US" sz="2000" b="1" dirty="0">
                  <a:latin typeface="Garamond" pitchFamily="18" charset="0"/>
                  <a:ea typeface="標楷體" pitchFamily="65" charset="-120"/>
                </a:rPr>
                <a:t>運動賞識</a:t>
              </a: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548061" y="3716338"/>
              <a:ext cx="0" cy="5762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 sz="1200"/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395536" y="4437063"/>
              <a:ext cx="2160588" cy="647700"/>
            </a:xfrm>
            <a:prstGeom prst="rect">
              <a:avLst/>
            </a:prstGeom>
            <a:solidFill>
              <a:srgbClr val="FFCC00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zh-TW" altLang="en-US" sz="2000" b="1" dirty="0">
                  <a:latin typeface="Garamond" pitchFamily="18" charset="0"/>
                  <a:ea typeface="標楷體" pitchFamily="65" charset="-120"/>
                </a:rPr>
                <a:t>理解戰術</a:t>
              </a: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1548061" y="5229225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 sz="1200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1548061" y="5661025"/>
              <a:ext cx="15128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 sz="1200"/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3203824" y="5084763"/>
              <a:ext cx="3025775" cy="1081087"/>
            </a:xfrm>
            <a:prstGeom prst="rect">
              <a:avLst/>
            </a:prstGeom>
            <a:solidFill>
              <a:srgbClr val="FFCC00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zh-TW" altLang="en-US" sz="2000" b="1" dirty="0">
                  <a:latin typeface="標楷體" pitchFamily="65" charset="-120"/>
                  <a:ea typeface="標楷體" pitchFamily="65" charset="-120"/>
                </a:rPr>
                <a:t>做適當決定</a:t>
              </a:r>
            </a:p>
            <a:p>
              <a:pPr algn="ctr"/>
              <a:r>
                <a:rPr lang="zh-TW" altLang="en-US" sz="2000" b="1" dirty="0"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zh-TW" altLang="en-US" sz="1600" b="1" dirty="0">
                  <a:latin typeface="標楷體" pitchFamily="65" charset="-120"/>
                  <a:ea typeface="標楷體" pitchFamily="65" charset="-120"/>
                </a:rPr>
                <a:t>做什麼？如何做？</a:t>
              </a:r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6372474" y="5516563"/>
              <a:ext cx="143986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 sz="1200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V="1">
              <a:off x="7812336" y="5084763"/>
              <a:ext cx="0" cy="431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 sz="1200"/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6732836" y="4292600"/>
              <a:ext cx="2160588" cy="647700"/>
            </a:xfrm>
            <a:prstGeom prst="rect">
              <a:avLst/>
            </a:prstGeom>
            <a:solidFill>
              <a:srgbClr val="FFCC00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zh-TW" altLang="en-US" sz="2000" b="1">
                  <a:latin typeface="Garamond" pitchFamily="18" charset="0"/>
                  <a:ea typeface="標楷體" pitchFamily="65" charset="-120"/>
                </a:rPr>
                <a:t>技能執行</a:t>
              </a: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flipV="1">
              <a:off x="7812336" y="3644900"/>
              <a:ext cx="0" cy="5048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 sz="1200"/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6661399" y="2852738"/>
              <a:ext cx="2160587" cy="647700"/>
            </a:xfrm>
            <a:prstGeom prst="rect">
              <a:avLst/>
            </a:prstGeom>
            <a:solidFill>
              <a:srgbClr val="FFCC00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zh-TW" altLang="en-US" sz="2000" b="1">
                  <a:latin typeface="Garamond" pitchFamily="18" charset="0"/>
                  <a:ea typeface="標楷體" pitchFamily="65" charset="-120"/>
                </a:rPr>
                <a:t>比賽表現</a:t>
              </a:r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 flipV="1">
              <a:off x="7812336" y="2133600"/>
              <a:ext cx="0" cy="5762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 sz="1200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 flipH="1">
              <a:off x="6301036" y="2133600"/>
              <a:ext cx="15113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 sz="1200"/>
            </a:p>
          </p:txBody>
        </p:sp>
        <p:sp>
          <p:nvSpPr>
            <p:cNvPr id="25" name="Rectangle 20"/>
            <p:cNvSpPr>
              <a:spLocks noChangeArrowheads="1"/>
            </p:cNvSpPr>
            <p:nvPr/>
          </p:nvSpPr>
          <p:spPr bwMode="auto">
            <a:xfrm>
              <a:off x="3708649" y="3500438"/>
              <a:ext cx="1944687" cy="647700"/>
            </a:xfrm>
            <a:prstGeom prst="rect">
              <a:avLst/>
            </a:prstGeom>
            <a:solidFill>
              <a:srgbClr val="FFCC00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zh-TW" altLang="en-US" sz="2000" b="1" dirty="0">
                  <a:latin typeface="Garamond" pitchFamily="18" charset="0"/>
                  <a:ea typeface="標楷體" pitchFamily="65" charset="-120"/>
                </a:rPr>
                <a:t>學習者</a:t>
              </a:r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 flipV="1">
              <a:off x="4211886" y="2708275"/>
              <a:ext cx="0" cy="649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 sz="1200"/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>
              <a:off x="5077074" y="2708275"/>
              <a:ext cx="0" cy="649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 sz="1200"/>
            </a:p>
          </p:txBody>
        </p:sp>
      </p:grpSp>
      <p:sp>
        <p:nvSpPr>
          <p:cNvPr id="28" name="TextBox 48">
            <a:extLst>
              <a:ext uri="{FF2B5EF4-FFF2-40B4-BE49-F238E27FC236}">
                <a16:creationId xmlns="" xmlns:a16="http://schemas.microsoft.com/office/drawing/2014/main" id="{1E1BF6DC-18DF-5140-8C4C-B991E09976E1}"/>
              </a:ext>
            </a:extLst>
          </p:cNvPr>
          <p:cNvSpPr txBox="1"/>
          <p:nvPr/>
        </p:nvSpPr>
        <p:spPr>
          <a:xfrm>
            <a:off x="5538995" y="4159204"/>
            <a:ext cx="368779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TW" alt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戰術設計</a:t>
            </a:r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的思考</a:t>
            </a:r>
            <a:endParaRPr lang="en-US" altLang="zh-TW" sz="2800" b="1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zh-TW" alt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遊戲</a:t>
            </a:r>
            <a:r>
              <a:rPr lang="en-US" altLang="zh-TW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TW" alt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比賽</a:t>
            </a:r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的起始</a:t>
            </a:r>
            <a:endParaRPr lang="en-GB" altLang="zh-CN" sz="16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8577519" y="4723657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34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3A324CE8-FB72-0D44-9DBF-D4196DDD336E}"/>
              </a:ext>
            </a:extLst>
          </p:cNvPr>
          <p:cNvSpPr txBox="1"/>
          <p:nvPr/>
        </p:nvSpPr>
        <p:spPr>
          <a:xfrm>
            <a:off x="1326199" y="189800"/>
            <a:ext cx="38427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體育各類教學法</a:t>
            </a: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/6</a:t>
            </a:r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7BE0F30A-95C8-F146-8892-4B8148E5F09D}"/>
              </a:ext>
            </a:extLst>
          </p:cNvPr>
          <p:cNvSpPr/>
          <p:nvPr/>
        </p:nvSpPr>
        <p:spPr>
          <a:xfrm>
            <a:off x="436984" y="1133820"/>
            <a:ext cx="8153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en-US" altLang="zh-TW" kern="0" dirty="0" err="1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Mosston</a:t>
            </a:r>
            <a:r>
              <a:rPr lang="zh-TW" altLang="en-US" kern="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教學法：教學行為是一連串的</a:t>
            </a:r>
            <a:r>
              <a:rPr lang="zh-TW" altLang="en-US" kern="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決策的行為。</a:t>
            </a:r>
            <a:endParaRPr lang="zh-CN" altLang="en-US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n"/>
            </a:pPr>
            <a:endParaRPr lang="en-US" altLang="zh-TW" kern="0" dirty="0">
              <a:solidFill>
                <a:schemeClr val="accent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432" y="96515"/>
            <a:ext cx="740568" cy="7405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投影片編號版面配置區 2"/>
          <p:cNvSpPr txBox="1">
            <a:spLocks/>
          </p:cNvSpPr>
          <p:nvPr/>
        </p:nvSpPr>
        <p:spPr>
          <a:xfrm>
            <a:off x="4929116" y="49847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4999" indent="-1298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2256" indent="-2619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69514" indent="-3940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6771" indent="-5261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1625803" algn="l" defTabSz="650321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1950964" algn="l" defTabSz="650321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2276124" algn="l" defTabSz="650321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2601285" algn="l" defTabSz="650321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F0F6776A-8FB8-47CA-9A32-EE19BC1E9E5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1851461" y="1896764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latin typeface="+mn-ea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2285036" y="1820564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latin typeface="+mn-ea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687390" y="3323927"/>
            <a:ext cx="56427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400" b="1" dirty="0">
                <a:solidFill>
                  <a:srgbClr val="99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 </a:t>
            </a:r>
            <a:r>
              <a:rPr lang="en-US" altLang="zh-TW" sz="2400" b="1" dirty="0" smtClean="0">
                <a:solidFill>
                  <a:srgbClr val="99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rgbClr val="99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 </a:t>
            </a:r>
            <a:r>
              <a:rPr lang="en-US" altLang="zh-TW" sz="2400" b="1" dirty="0" smtClean="0">
                <a:solidFill>
                  <a:srgbClr val="99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rgbClr val="99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 </a:t>
            </a:r>
            <a:r>
              <a:rPr lang="en-US" altLang="zh-TW" sz="2400" b="1" dirty="0" smtClean="0">
                <a:solidFill>
                  <a:srgbClr val="99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rgbClr val="99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 </a:t>
            </a:r>
            <a:r>
              <a:rPr lang="en-US" altLang="zh-TW" sz="2400" b="1" dirty="0" smtClean="0">
                <a:solidFill>
                  <a:srgbClr val="99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rgbClr val="99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  </a:t>
            </a:r>
            <a:r>
              <a:rPr lang="en-US" altLang="zh-TW" sz="2400" b="1" dirty="0" smtClean="0">
                <a:solidFill>
                  <a:srgbClr val="99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F   G   H   I   J   </a:t>
            </a:r>
            <a:r>
              <a:rPr lang="en-US" altLang="zh-TW" sz="2400" b="1" dirty="0">
                <a:solidFill>
                  <a:srgbClr val="99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</a:t>
            </a: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2742236" y="1820564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latin typeface="+mn-ea"/>
            </a:endParaRP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3199436" y="1820564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latin typeface="+mn-ea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4190036" y="1820564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latin typeface="+mn-ea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647236" y="1820564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latin typeface="+mn-ea"/>
            </a:endParaRPr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5104436" y="1820564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latin typeface="+mn-ea"/>
            </a:endParaRPr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>
            <a:off x="5561636" y="1820564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latin typeface="+mn-ea"/>
            </a:endParaRP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6018836" y="1820564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latin typeface="+mn-ea"/>
            </a:endParaRP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>
            <a:off x="3732836" y="1820564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latin typeface="+mn-ea"/>
            </a:endParaRPr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>
            <a:off x="1827836" y="1972964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latin typeface="+mn-ea"/>
            </a:endParaRPr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1827836" y="2658764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latin typeface="+mn-ea"/>
            </a:endParaRPr>
          </a:p>
        </p:txBody>
      </p:sp>
      <p:sp>
        <p:nvSpPr>
          <p:cNvPr id="33" name="Line 23"/>
          <p:cNvSpPr>
            <a:spLocks noChangeShapeType="1"/>
          </p:cNvSpPr>
          <p:nvPr/>
        </p:nvSpPr>
        <p:spPr bwMode="auto">
          <a:xfrm>
            <a:off x="6476036" y="1820564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latin typeface="+mn-ea"/>
            </a:endParaRP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2295630" y="2957860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再製式</a:t>
            </a:r>
          </a:p>
        </p:txBody>
      </p:sp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5318300" y="3014265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生產式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6536361" y="1711027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越小</a:t>
            </a: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6536361" y="2396827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Black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越大</a:t>
            </a:r>
          </a:p>
        </p:txBody>
      </p:sp>
      <p:sp>
        <p:nvSpPr>
          <p:cNvPr id="38" name="Line 30"/>
          <p:cNvSpPr>
            <a:spLocks noChangeShapeType="1"/>
          </p:cNvSpPr>
          <p:nvPr/>
        </p:nvSpPr>
        <p:spPr bwMode="auto">
          <a:xfrm flipH="1">
            <a:off x="1827836" y="1972964"/>
            <a:ext cx="46482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546960" y="2984736"/>
            <a:ext cx="2336121" cy="187742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074195" y="2984736"/>
            <a:ext cx="3318783" cy="190214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632171" y="3870374"/>
            <a:ext cx="4385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命令式</a:t>
            </a:r>
          </a:p>
        </p:txBody>
      </p:sp>
      <p:sp>
        <p:nvSpPr>
          <p:cNvPr id="42" name="矩形 41"/>
          <p:cNvSpPr/>
          <p:nvPr/>
        </p:nvSpPr>
        <p:spPr>
          <a:xfrm>
            <a:off x="2011812" y="3870374"/>
            <a:ext cx="3229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練習式</a:t>
            </a:r>
          </a:p>
        </p:txBody>
      </p:sp>
      <p:sp>
        <p:nvSpPr>
          <p:cNvPr id="43" name="矩形 42"/>
          <p:cNvSpPr/>
          <p:nvPr/>
        </p:nvSpPr>
        <p:spPr>
          <a:xfrm>
            <a:off x="2483418" y="3870374"/>
            <a:ext cx="3811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互惠式</a:t>
            </a:r>
          </a:p>
        </p:txBody>
      </p:sp>
      <p:sp>
        <p:nvSpPr>
          <p:cNvPr id="44" name="矩形 43"/>
          <p:cNvSpPr/>
          <p:nvPr/>
        </p:nvSpPr>
        <p:spPr>
          <a:xfrm>
            <a:off x="2936224" y="3857600"/>
            <a:ext cx="477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自測式</a:t>
            </a:r>
            <a:b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388033" y="3884948"/>
            <a:ext cx="319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包含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式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402195" y="3851380"/>
            <a:ext cx="319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導引式</a:t>
            </a:r>
          </a:p>
        </p:txBody>
      </p:sp>
      <p:sp>
        <p:nvSpPr>
          <p:cNvPr id="47" name="矩形 46"/>
          <p:cNvSpPr/>
          <p:nvPr/>
        </p:nvSpPr>
        <p:spPr>
          <a:xfrm>
            <a:off x="4859395" y="3851380"/>
            <a:ext cx="319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集中式</a:t>
            </a:r>
          </a:p>
        </p:txBody>
      </p:sp>
      <p:sp>
        <p:nvSpPr>
          <p:cNvPr id="48" name="矩形 47"/>
          <p:cNvSpPr/>
          <p:nvPr/>
        </p:nvSpPr>
        <p:spPr>
          <a:xfrm>
            <a:off x="5318300" y="3851380"/>
            <a:ext cx="319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擴散式</a:t>
            </a:r>
          </a:p>
        </p:txBody>
      </p:sp>
      <p:sp>
        <p:nvSpPr>
          <p:cNvPr id="49" name="矩形 48"/>
          <p:cNvSpPr/>
          <p:nvPr/>
        </p:nvSpPr>
        <p:spPr>
          <a:xfrm>
            <a:off x="5775500" y="3851380"/>
            <a:ext cx="319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設計式</a:t>
            </a:r>
          </a:p>
        </p:txBody>
      </p:sp>
      <p:sp>
        <p:nvSpPr>
          <p:cNvPr id="50" name="矩形 49"/>
          <p:cNvSpPr/>
          <p:nvPr/>
        </p:nvSpPr>
        <p:spPr>
          <a:xfrm>
            <a:off x="6200023" y="3851380"/>
            <a:ext cx="319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創造式</a:t>
            </a:r>
          </a:p>
        </p:txBody>
      </p:sp>
      <p:sp>
        <p:nvSpPr>
          <p:cNvPr id="51" name="矩形 50"/>
          <p:cNvSpPr/>
          <p:nvPr/>
        </p:nvSpPr>
        <p:spPr>
          <a:xfrm>
            <a:off x="6657223" y="3851380"/>
            <a:ext cx="319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自教式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67830" y="2674998"/>
            <a:ext cx="156387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TW" altLang="en-US" b="1" dirty="0" smtClean="0">
                <a:solidFill>
                  <a:srgbClr val="C00000"/>
                </a:solidFill>
                <a:ea typeface="微软雅黑" panose="020B0503020204020204" pitchFamily="34" charset="-122"/>
              </a:rPr>
              <a:t>教</a:t>
            </a:r>
            <a:r>
              <a:rPr lang="zh-TW" altLang="en-US" b="1" dirty="0">
                <a:solidFill>
                  <a:srgbClr val="C00000"/>
                </a:solidFill>
                <a:ea typeface="微软雅黑" panose="020B0503020204020204" pitchFamily="34" charset="-122"/>
              </a:rPr>
              <a:t>師</a:t>
            </a:r>
            <a:endParaRPr lang="zh-CN" altLang="en-US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183978" y="1488178"/>
            <a:ext cx="156387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TW" altLang="en-US" b="1" dirty="0" smtClean="0">
                <a:solidFill>
                  <a:srgbClr val="C00000"/>
                </a:solidFill>
                <a:ea typeface="微软雅黑" panose="020B0503020204020204" pitchFamily="34" charset="-122"/>
              </a:rPr>
              <a:t>教</a:t>
            </a:r>
            <a:r>
              <a:rPr lang="zh-TW" altLang="en-US" b="1" dirty="0">
                <a:solidFill>
                  <a:srgbClr val="C00000"/>
                </a:solidFill>
                <a:ea typeface="微软雅黑" panose="020B0503020204020204" pitchFamily="34" charset="-122"/>
              </a:rPr>
              <a:t>師</a:t>
            </a:r>
            <a:endParaRPr lang="zh-CN" altLang="en-US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48100" y="1577807"/>
            <a:ext cx="156387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TW" altLang="en-US" b="1" dirty="0" smtClean="0">
                <a:solidFill>
                  <a:srgbClr val="C00000"/>
                </a:solidFill>
                <a:ea typeface="微软雅黑" panose="020B0503020204020204" pitchFamily="34" charset="-122"/>
              </a:rPr>
              <a:t>學生</a:t>
            </a:r>
            <a:endParaRPr lang="zh-CN" altLang="en-US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365988" y="2448316"/>
            <a:ext cx="156387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TW" altLang="en-US" b="1" dirty="0" smtClean="0">
                <a:solidFill>
                  <a:srgbClr val="C00000"/>
                </a:solidFill>
                <a:ea typeface="微软雅黑" panose="020B0503020204020204" pitchFamily="34" charset="-122"/>
              </a:rPr>
              <a:t>學生</a:t>
            </a:r>
            <a:endParaRPr lang="zh-CN" altLang="en-US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8577519" y="4723657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76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3A324CE8-FB72-0D44-9DBF-D4196DDD336E}"/>
              </a:ext>
            </a:extLst>
          </p:cNvPr>
          <p:cNvSpPr txBox="1"/>
          <p:nvPr/>
        </p:nvSpPr>
        <p:spPr>
          <a:xfrm>
            <a:off x="1326199" y="189800"/>
            <a:ext cx="38427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體育各類教學法</a:t>
            </a: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/6</a:t>
            </a:r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7BE0F30A-95C8-F146-8892-4B8148E5F09D}"/>
              </a:ext>
            </a:extLst>
          </p:cNvPr>
          <p:cNvSpPr/>
          <p:nvPr/>
        </p:nvSpPr>
        <p:spPr>
          <a:xfrm>
            <a:off x="530170" y="1281995"/>
            <a:ext cx="8153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zh-TW" altLang="en-US" kern="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探究式</a:t>
            </a:r>
            <a:r>
              <a:rPr lang="en-US" altLang="zh-TW" kern="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en-US" altLang="zh-TW" kern="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5E</a:t>
            </a:r>
            <a:r>
              <a:rPr lang="zh-TW" altLang="en-US" kern="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教學法</a:t>
            </a:r>
            <a:r>
              <a:rPr lang="zh-TW" altLang="en-US" kern="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：在培養學生的創意和明辨性思考等高層次思維能力</a:t>
            </a:r>
            <a:r>
              <a:rPr lang="zh-TW" altLang="en-US" kern="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kern="0" dirty="0">
              <a:solidFill>
                <a:schemeClr val="accent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8585" y="2225744"/>
            <a:ext cx="1132197" cy="86369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參與</a:t>
            </a:r>
            <a:endParaRPr lang="en-US" altLang="zh-TW" sz="24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937">
              <a:defRPr/>
            </a:pPr>
            <a:r>
              <a:rPr lang="en-US" altLang="zh-CN" sz="12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engagement</a:t>
            </a:r>
            <a:endParaRPr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35622" y="2225744"/>
            <a:ext cx="1132197" cy="86369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探索</a:t>
            </a:r>
            <a:endParaRPr lang="en-US" altLang="zh-CN" sz="24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937">
              <a:defRPr/>
            </a:pPr>
            <a:r>
              <a:rPr lang="en-US" altLang="zh-CN" sz="12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exploration</a:t>
            </a:r>
            <a:endParaRPr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22009" y="2225744"/>
            <a:ext cx="1132197" cy="86369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解釋</a:t>
            </a:r>
            <a:endParaRPr lang="en-US" altLang="zh-CN" sz="24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937">
              <a:defRPr/>
            </a:pPr>
            <a:r>
              <a:rPr lang="en-US" altLang="zh-CN" sz="12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explanation</a:t>
            </a:r>
            <a:endParaRPr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38995" y="2205049"/>
            <a:ext cx="1132197" cy="86369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闡述</a:t>
            </a:r>
            <a:endParaRPr lang="en-US" altLang="zh-CN" sz="24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937">
              <a:defRPr/>
            </a:pPr>
            <a:r>
              <a:rPr lang="en-US" altLang="zh-CN" sz="12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elaboration</a:t>
            </a:r>
            <a:endParaRPr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04241" y="2205049"/>
            <a:ext cx="1132197" cy="8636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評量</a:t>
            </a:r>
            <a:endParaRPr lang="en-US" altLang="zh-CN" sz="24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937">
              <a:defRPr/>
            </a:pPr>
            <a:r>
              <a:rPr lang="en-US" altLang="zh-CN" sz="12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evaluation</a:t>
            </a:r>
            <a:endParaRPr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Box 48">
            <a:extLst>
              <a:ext uri="{FF2B5EF4-FFF2-40B4-BE49-F238E27FC236}">
                <a16:creationId xmlns="" xmlns:a16="http://schemas.microsoft.com/office/drawing/2014/main" id="{1E1BF6DC-18DF-5140-8C4C-B991E09976E1}"/>
              </a:ext>
            </a:extLst>
          </p:cNvPr>
          <p:cNvSpPr txBox="1"/>
          <p:nvPr/>
        </p:nvSpPr>
        <p:spPr>
          <a:xfrm>
            <a:off x="5538995" y="4159204"/>
            <a:ext cx="368779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TW" alt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思考</a:t>
            </a:r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探究教學設計</a:t>
            </a:r>
            <a:endParaRPr lang="en-US" altLang="zh-TW" sz="2800" b="1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zh-TW" alt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引導</a:t>
            </a:r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問題</a:t>
            </a:r>
            <a:endParaRPr lang="en-GB" altLang="zh-CN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38" y="167271"/>
            <a:ext cx="746919" cy="7469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文字方塊 11"/>
          <p:cNvSpPr txBox="1"/>
          <p:nvPr/>
        </p:nvSpPr>
        <p:spPr>
          <a:xfrm>
            <a:off x="8577519" y="4723657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1919288" y="2535438"/>
            <a:ext cx="219075" cy="18871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3600676" y="2535438"/>
            <a:ext cx="219075" cy="18871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5187063" y="2535438"/>
            <a:ext cx="219075" cy="18871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/>
          <p:cNvSpPr/>
          <p:nvPr/>
        </p:nvSpPr>
        <p:spPr>
          <a:xfrm>
            <a:off x="6828179" y="2535438"/>
            <a:ext cx="219075" cy="18871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647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3A324CE8-FB72-0D44-9DBF-D4196DDD336E}"/>
              </a:ext>
            </a:extLst>
          </p:cNvPr>
          <p:cNvSpPr txBox="1"/>
          <p:nvPr/>
        </p:nvSpPr>
        <p:spPr>
          <a:xfrm>
            <a:off x="1326199" y="189800"/>
            <a:ext cx="38427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體育各類教學法</a:t>
            </a: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/6</a:t>
            </a:r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7BE0F30A-95C8-F146-8892-4B8148E5F09D}"/>
              </a:ext>
            </a:extLst>
          </p:cNvPr>
          <p:cNvSpPr/>
          <p:nvPr/>
        </p:nvSpPr>
        <p:spPr>
          <a:xfrm>
            <a:off x="368245" y="1129033"/>
            <a:ext cx="8153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en-US" altLang="zh-TW" kern="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</a:t>
            </a:r>
            <a:r>
              <a:rPr lang="en-US" altLang="zh-TW" b="1" baseline="300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TW" kern="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CPA</a:t>
            </a:r>
            <a:r>
              <a:rPr lang="zh-TW" altLang="en-US" kern="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教學法：培養</a:t>
            </a:r>
            <a:r>
              <a:rPr lang="zh-TW" altLang="en-US" kern="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學生探索、互動、創意、表現與欣賞的素養，期許培養學生終身運動之生活型態與</a:t>
            </a:r>
            <a:r>
              <a:rPr lang="zh-TW" altLang="en-US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運動欣賞</a:t>
            </a:r>
            <a:r>
              <a:rPr lang="zh-TW" altLang="en-US" kern="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之能力。</a:t>
            </a:r>
            <a:endParaRPr lang="zh-CN" altLang="en-US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n"/>
            </a:pPr>
            <a:endParaRPr lang="en-US" altLang="zh-TW" kern="0" dirty="0">
              <a:solidFill>
                <a:schemeClr val="accent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181" y="170446"/>
            <a:ext cx="765969" cy="7659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矩形 7"/>
          <p:cNvSpPr/>
          <p:nvPr/>
        </p:nvSpPr>
        <p:spPr>
          <a:xfrm>
            <a:off x="704850" y="2052363"/>
            <a:ext cx="457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n"/>
            </a:pPr>
            <a:r>
              <a:rPr lang="zh-TW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動</a:t>
            </a:r>
            <a:r>
              <a:rPr lang="zh-TW" altLang="zh-TW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作</a:t>
            </a:r>
            <a:r>
              <a:rPr lang="zh-TW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的探索</a:t>
            </a:r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TW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</a:t>
            </a:r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ploration)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n"/>
            </a:pPr>
            <a:r>
              <a:rPr lang="zh-TW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體驗</a:t>
            </a:r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TW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</a:t>
            </a:r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perience)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n"/>
            </a:pPr>
            <a:r>
              <a:rPr lang="zh-TW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組合創作</a:t>
            </a:r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TW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reation)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n"/>
            </a:pPr>
            <a:r>
              <a:rPr lang="zh-TW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表演與欣賞</a:t>
            </a:r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TW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erformance and </a:t>
            </a:r>
            <a:r>
              <a:rPr lang="en-US" altLang="zh-TW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ppreciation)</a:t>
            </a:r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9A59D334-3576-954F-8EAE-83440EE23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00" y="1488979"/>
            <a:ext cx="3905250" cy="2604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48">
            <a:extLst>
              <a:ext uri="{FF2B5EF4-FFF2-40B4-BE49-F238E27FC236}">
                <a16:creationId xmlns="" xmlns:a16="http://schemas.microsoft.com/office/drawing/2014/main" id="{1E1BF6DC-18DF-5140-8C4C-B991E09976E1}"/>
              </a:ext>
            </a:extLst>
          </p:cNvPr>
          <p:cNvSpPr txBox="1"/>
          <p:nvPr/>
        </p:nvSpPr>
        <p:spPr>
          <a:xfrm>
            <a:off x="5538995" y="4159204"/>
            <a:ext cx="368779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TW" alt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展演</a:t>
            </a:r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</a:t>
            </a:r>
            <a:r>
              <a:rPr lang="zh-TW" altLang="en-US" sz="28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藝術</a:t>
            </a:r>
            <a:endParaRPr lang="en-US" altLang="zh-TW" sz="2800" b="1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zh-TW" alt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同儕</a:t>
            </a:r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</a:t>
            </a:r>
            <a:r>
              <a:rPr lang="zh-TW" altLang="en-US" sz="28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力量</a:t>
            </a:r>
            <a:endParaRPr lang="en-GB" altLang="zh-CN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577519" y="4723657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13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062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3A324CE8-FB72-0D44-9DBF-D4196DDD336E}"/>
              </a:ext>
            </a:extLst>
          </p:cNvPr>
          <p:cNvSpPr txBox="1"/>
          <p:nvPr/>
        </p:nvSpPr>
        <p:spPr>
          <a:xfrm>
            <a:off x="1326199" y="189800"/>
            <a:ext cx="44523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再</a:t>
            </a:r>
            <a:r>
              <a:rPr lang="zh-TW" altLang="en-US" sz="3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思</a:t>
            </a:r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體育教師價值</a:t>
            </a:r>
            <a:r>
              <a:rPr lang="en-US" altLang="zh-CN" sz="20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1/2</a:t>
            </a:r>
            <a:endParaRPr lang="en-GB" altLang="zh-CN" sz="20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879042086"/>
              </p:ext>
            </p:extLst>
          </p:nvPr>
        </p:nvGraphicFramePr>
        <p:xfrm>
          <a:off x="-720196" y="1190298"/>
          <a:ext cx="4844786" cy="1193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" y="2470789"/>
            <a:ext cx="3186906" cy="2529290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3429794" y="1584688"/>
            <a:ext cx="378253" cy="442485"/>
            <a:chOff x="1968607" y="266797"/>
            <a:chExt cx="378253" cy="442485"/>
          </a:xfrm>
        </p:grpSpPr>
        <p:sp>
          <p:nvSpPr>
            <p:cNvPr id="15" name="向右箭號 14"/>
            <p:cNvSpPr/>
            <p:nvPr/>
          </p:nvSpPr>
          <p:spPr>
            <a:xfrm>
              <a:off x="1968607" y="266797"/>
              <a:ext cx="378253" cy="44248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向右箭號 6"/>
            <p:cNvSpPr/>
            <p:nvPr/>
          </p:nvSpPr>
          <p:spPr>
            <a:xfrm>
              <a:off x="1968607" y="355294"/>
              <a:ext cx="264777" cy="2654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300" kern="12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3758624" y="1645307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學生當自己獨處時可以自我覺醒，學習是自己的責任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429796" y="2287801"/>
            <a:ext cx="378253" cy="442485"/>
            <a:chOff x="1968607" y="266797"/>
            <a:chExt cx="378253" cy="442485"/>
          </a:xfrm>
        </p:grpSpPr>
        <p:sp>
          <p:nvSpPr>
            <p:cNvPr id="20" name="向右箭號 19"/>
            <p:cNvSpPr/>
            <p:nvPr/>
          </p:nvSpPr>
          <p:spPr>
            <a:xfrm>
              <a:off x="1968607" y="266797"/>
              <a:ext cx="378253" cy="44248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sp>
        <p:sp>
          <p:nvSpPr>
            <p:cNvPr id="21" name="向右箭號 6"/>
            <p:cNvSpPr/>
            <p:nvPr/>
          </p:nvSpPr>
          <p:spPr>
            <a:xfrm>
              <a:off x="1968607" y="355294"/>
              <a:ext cx="264777" cy="2654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300" kern="120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3758624" y="2287801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教師是否能創造出友善、良好的環境氛圍，</a:t>
            </a:r>
            <a:endParaRPr lang="en-US" altLang="zh-TW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提供學生不同挑戰難度的機會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3436265" y="3745502"/>
            <a:ext cx="378253" cy="442485"/>
            <a:chOff x="1968607" y="266797"/>
            <a:chExt cx="378253" cy="442485"/>
          </a:xfrm>
        </p:grpSpPr>
        <p:sp>
          <p:nvSpPr>
            <p:cNvPr id="30" name="向右箭號 29"/>
            <p:cNvSpPr/>
            <p:nvPr/>
          </p:nvSpPr>
          <p:spPr>
            <a:xfrm>
              <a:off x="1968607" y="266797"/>
              <a:ext cx="378253" cy="44248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向右箭號 6"/>
            <p:cNvSpPr/>
            <p:nvPr/>
          </p:nvSpPr>
          <p:spPr>
            <a:xfrm>
              <a:off x="1968607" y="355294"/>
              <a:ext cx="264777" cy="2654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300" kern="120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436265" y="2986052"/>
            <a:ext cx="378253" cy="442485"/>
            <a:chOff x="1968607" y="266797"/>
            <a:chExt cx="378253" cy="442485"/>
          </a:xfrm>
        </p:grpSpPr>
        <p:sp>
          <p:nvSpPr>
            <p:cNvPr id="33" name="向右箭號 32"/>
            <p:cNvSpPr/>
            <p:nvPr/>
          </p:nvSpPr>
          <p:spPr>
            <a:xfrm>
              <a:off x="1968607" y="266797"/>
              <a:ext cx="378253" cy="44248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4" name="向右箭號 6"/>
            <p:cNvSpPr/>
            <p:nvPr/>
          </p:nvSpPr>
          <p:spPr>
            <a:xfrm>
              <a:off x="1968607" y="355294"/>
              <a:ext cx="264777" cy="2654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300" kern="120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3429795" y="4397579"/>
            <a:ext cx="378253" cy="442485"/>
            <a:chOff x="1968607" y="266797"/>
            <a:chExt cx="378253" cy="442485"/>
          </a:xfrm>
        </p:grpSpPr>
        <p:sp>
          <p:nvSpPr>
            <p:cNvPr id="36" name="向右箭號 35"/>
            <p:cNvSpPr/>
            <p:nvPr/>
          </p:nvSpPr>
          <p:spPr>
            <a:xfrm>
              <a:off x="1968607" y="266797"/>
              <a:ext cx="378253" cy="44248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向右箭號 6"/>
            <p:cNvSpPr/>
            <p:nvPr/>
          </p:nvSpPr>
          <p:spPr>
            <a:xfrm>
              <a:off x="1968607" y="355294"/>
              <a:ext cx="264777" cy="2654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300" kern="12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8" name="文字方塊 37"/>
          <p:cNvSpPr txBox="1"/>
          <p:nvPr/>
        </p:nvSpPr>
        <p:spPr>
          <a:xfrm>
            <a:off x="3758624" y="3054145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國民教育階段真正給學生的需求是什麼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758624" y="374274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重新看待教師這個角色與自己，成為一個陌生人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3808047" y="4416759"/>
            <a:ext cx="408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教師意識、學生意識、你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妳覺醒了嗎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8577519" y="4723657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96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3A324CE8-FB72-0D44-9DBF-D4196DDD336E}"/>
              </a:ext>
            </a:extLst>
          </p:cNvPr>
          <p:cNvSpPr txBox="1"/>
          <p:nvPr/>
        </p:nvSpPr>
        <p:spPr>
          <a:xfrm>
            <a:off x="1326199" y="189800"/>
            <a:ext cx="44523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再</a:t>
            </a:r>
            <a:r>
              <a:rPr lang="zh-TW" altLang="en-US" sz="3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思</a:t>
            </a:r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體育教師價值</a:t>
            </a:r>
            <a:r>
              <a:rPr lang="en-US" altLang="zh-TW" sz="20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en-US" altLang="zh-CN" sz="20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/2</a:t>
            </a:r>
            <a:endParaRPr lang="en-GB" altLang="zh-CN" sz="20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71922" y="3561823"/>
            <a:ext cx="378253" cy="442485"/>
            <a:chOff x="1968607" y="266797"/>
            <a:chExt cx="378253" cy="442485"/>
          </a:xfrm>
        </p:grpSpPr>
        <p:sp>
          <p:nvSpPr>
            <p:cNvPr id="15" name="向右箭號 14"/>
            <p:cNvSpPr/>
            <p:nvPr/>
          </p:nvSpPr>
          <p:spPr>
            <a:xfrm>
              <a:off x="1968607" y="266797"/>
              <a:ext cx="378253" cy="44248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向右箭號 6"/>
            <p:cNvSpPr/>
            <p:nvPr/>
          </p:nvSpPr>
          <p:spPr>
            <a:xfrm>
              <a:off x="1968607" y="355294"/>
              <a:ext cx="264777" cy="2654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300" kern="12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386575" y="3593355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共備藝術，目標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的設定與達成</a:t>
            </a:r>
          </a:p>
          <a:p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71921" y="4055020"/>
            <a:ext cx="378253" cy="442485"/>
            <a:chOff x="1968607" y="266797"/>
            <a:chExt cx="378253" cy="442485"/>
          </a:xfrm>
        </p:grpSpPr>
        <p:sp>
          <p:nvSpPr>
            <p:cNvPr id="20" name="向右箭號 19"/>
            <p:cNvSpPr/>
            <p:nvPr/>
          </p:nvSpPr>
          <p:spPr>
            <a:xfrm>
              <a:off x="1968607" y="266797"/>
              <a:ext cx="378253" cy="44248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sp>
        <p:sp>
          <p:nvSpPr>
            <p:cNvPr id="21" name="向右箭號 6"/>
            <p:cNvSpPr/>
            <p:nvPr/>
          </p:nvSpPr>
          <p:spPr>
            <a:xfrm>
              <a:off x="1968607" y="355294"/>
              <a:ext cx="264777" cy="2654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300" kern="120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381207" y="409425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跨境的專業協作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校與校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71920" y="4536740"/>
            <a:ext cx="378253" cy="442485"/>
            <a:chOff x="1968607" y="266797"/>
            <a:chExt cx="378253" cy="442485"/>
          </a:xfrm>
        </p:grpSpPr>
        <p:sp>
          <p:nvSpPr>
            <p:cNvPr id="33" name="向右箭號 32"/>
            <p:cNvSpPr/>
            <p:nvPr/>
          </p:nvSpPr>
          <p:spPr>
            <a:xfrm>
              <a:off x="1968607" y="266797"/>
              <a:ext cx="378253" cy="44248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4" name="向右箭號 6"/>
            <p:cNvSpPr/>
            <p:nvPr/>
          </p:nvSpPr>
          <p:spPr>
            <a:xfrm>
              <a:off x="1968607" y="355294"/>
              <a:ext cx="264777" cy="2654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300" kern="120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8" name="文字方塊 37"/>
          <p:cNvSpPr txBox="1"/>
          <p:nvPr/>
        </p:nvSpPr>
        <p:spPr>
          <a:xfrm>
            <a:off x="381207" y="457331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課程脈絡與學校現實狀況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1003" y="1341496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kern="0" dirty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</a:t>
            </a:r>
            <a:r>
              <a:rPr lang="zh-TW" altLang="en-US" kern="0" dirty="0" smtClean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師</a:t>
            </a:r>
            <a:r>
              <a:rPr lang="zh-TW" altLang="en-US" kern="0" dirty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專業</a:t>
            </a:r>
            <a:r>
              <a:rPr lang="zh-TW" altLang="en-US" kern="0" dirty="0" smtClean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發展</a:t>
            </a:r>
            <a:r>
              <a:rPr lang="zh-TW" altLang="en-US" kern="0" dirty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社群</a:t>
            </a:r>
            <a:r>
              <a:rPr lang="zh-TW" altLang="en-US" kern="0" dirty="0" smtClean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1" y="1844186"/>
            <a:ext cx="3057525" cy="1495425"/>
          </a:xfrm>
          <a:prstGeom prst="rect">
            <a:avLst/>
          </a:prstGeom>
        </p:spPr>
      </p:pic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749029989"/>
              </p:ext>
            </p:extLst>
          </p:nvPr>
        </p:nvGraphicFramePr>
        <p:xfrm>
          <a:off x="3352003" y="-281440"/>
          <a:ext cx="5517886" cy="4251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向下箭號 8"/>
          <p:cNvSpPr/>
          <p:nvPr/>
        </p:nvSpPr>
        <p:spPr>
          <a:xfrm>
            <a:off x="8045450" y="2591898"/>
            <a:ext cx="501650" cy="546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7700139" y="3305234"/>
            <a:ext cx="1192271" cy="1192271"/>
            <a:chOff x="872439" y="543"/>
            <a:chExt cx="1192271" cy="1192271"/>
          </a:xfrm>
          <a:scene3d>
            <a:camera prst="orthographicFront"/>
            <a:lightRig rig="flat" dir="t"/>
          </a:scene3d>
        </p:grpSpPr>
        <p:sp>
          <p:nvSpPr>
            <p:cNvPr id="42" name="橢圓 41"/>
            <p:cNvSpPr/>
            <p:nvPr/>
          </p:nvSpPr>
          <p:spPr>
            <a:xfrm>
              <a:off x="872439" y="543"/>
              <a:ext cx="1192271" cy="1192271"/>
            </a:xfrm>
            <a:prstGeom prst="ellipse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3" name="橢圓 4"/>
            <p:cNvSpPr/>
            <p:nvPr/>
          </p:nvSpPr>
          <p:spPr>
            <a:xfrm>
              <a:off x="1047043" y="175147"/>
              <a:ext cx="843063" cy="84306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5615" tIns="35560" rIns="65615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kern="12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應用</a:t>
              </a:r>
              <a:endParaRPr lang="zh-TW" altLang="en-US" sz="2800" kern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0" name="左-右雙向箭號 9"/>
          <p:cNvSpPr/>
          <p:nvPr/>
        </p:nvSpPr>
        <p:spPr>
          <a:xfrm>
            <a:off x="6807200" y="1606374"/>
            <a:ext cx="698500" cy="50817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向下箭號 43"/>
          <p:cNvSpPr/>
          <p:nvPr/>
        </p:nvSpPr>
        <p:spPr>
          <a:xfrm>
            <a:off x="3871531" y="2758562"/>
            <a:ext cx="501650" cy="546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3477786" y="3372689"/>
            <a:ext cx="1267913" cy="1252548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shade val="80000"/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r>
              <a:rPr lang="zh-TW" altLang="en-US" sz="2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可行性</a:t>
            </a:r>
            <a:endParaRPr lang="zh-TW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上彎箭號 12"/>
          <p:cNvSpPr/>
          <p:nvPr/>
        </p:nvSpPr>
        <p:spPr>
          <a:xfrm>
            <a:off x="5270500" y="2819400"/>
            <a:ext cx="1136650" cy="111817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8577519" y="4723657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18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200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3A324CE8-FB72-0D44-9DBF-D4196DDD336E}"/>
              </a:ext>
            </a:extLst>
          </p:cNvPr>
          <p:cNvSpPr txBox="1"/>
          <p:nvPr/>
        </p:nvSpPr>
        <p:spPr>
          <a:xfrm>
            <a:off x="1326032" y="187636"/>
            <a:ext cx="44523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altLang="zh-TW" sz="3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Do it!! </a:t>
            </a:r>
            <a:r>
              <a:rPr lang="zh-TW" altLang="en-US" sz="3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由你</a:t>
            </a:r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做起</a:t>
            </a:r>
            <a:r>
              <a:rPr lang="en-US" altLang="zh-CN" sz="20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1/5</a:t>
            </a:r>
            <a:endParaRPr lang="en-GB" altLang="zh-CN" sz="20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8867" y="1319620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大概念的</a:t>
            </a:r>
            <a:r>
              <a:rPr lang="zh-TW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課程設計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zh-TW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2939099" y="972402"/>
            <a:ext cx="1132197" cy="86369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課</a:t>
            </a:r>
            <a:r>
              <a:rPr lang="zh-TW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程</a:t>
            </a:r>
            <a:endParaRPr lang="en-US" altLang="zh-TW" sz="24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937">
              <a:defRPr/>
            </a:pPr>
            <a:r>
              <a:rPr lang="zh-TW" altLang="en-US" sz="24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目標</a:t>
            </a:r>
            <a:endParaRPr lang="en-US" altLang="zh-TW" sz="24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937">
              <a:defRPr/>
            </a:pPr>
            <a:endParaRPr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646136" y="972402"/>
            <a:ext cx="1132197" cy="86369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評量</a:t>
            </a:r>
            <a:endParaRPr lang="en-US" altLang="zh-CN" sz="24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59523" y="972402"/>
            <a:ext cx="1132197" cy="86369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教學</a:t>
            </a:r>
            <a:endParaRPr lang="en-US" altLang="zh-TW" sz="24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937">
              <a:defRPr/>
            </a:pPr>
            <a:r>
              <a:rPr lang="zh-TW" altLang="en-US" sz="24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活動</a:t>
            </a:r>
            <a:endParaRPr lang="en-US" altLang="zh-CN" sz="24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919359" y="590551"/>
            <a:ext cx="754741" cy="148034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課程校準</a:t>
            </a:r>
            <a:endParaRPr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84936" y="1949357"/>
            <a:ext cx="1132197" cy="86369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學生</a:t>
            </a:r>
            <a:endParaRPr lang="en-US" altLang="zh-TW" sz="2400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937">
              <a:defRPr/>
            </a:pPr>
            <a:r>
              <a:rPr lang="zh-TW" altLang="en-US" sz="240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經驗</a:t>
            </a:r>
            <a:endParaRPr lang="en-US" altLang="zh-CN" sz="2400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84935" y="2971707"/>
            <a:ext cx="1132197" cy="86369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課程</a:t>
            </a:r>
            <a:endParaRPr lang="en-US" altLang="zh-TW" sz="2400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937">
              <a:defRPr/>
            </a:pPr>
            <a:r>
              <a:rPr lang="zh-TW" altLang="en-US" sz="24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節</a:t>
            </a:r>
            <a:r>
              <a:rPr lang="zh-TW" altLang="en-US" sz="240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數</a:t>
            </a:r>
            <a:endParaRPr lang="zh-CN" altLang="en-US" sz="12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623784" y="1940332"/>
            <a:ext cx="1132197" cy="86369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運動</a:t>
            </a:r>
            <a:endParaRPr lang="en-US" altLang="zh-TW" sz="2400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937">
              <a:defRPr/>
            </a:pPr>
            <a:r>
              <a:rPr lang="zh-TW" altLang="en-US" sz="240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  <a:endParaRPr lang="zh-CN" altLang="en-US" sz="12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02332" y="4086348"/>
            <a:ext cx="2553649" cy="52863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整合性的課程</a:t>
            </a:r>
            <a:endParaRPr lang="en-US" altLang="zh-TW" sz="2400" dirty="0" smtClean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左-右雙向箭號 6"/>
          <p:cNvSpPr/>
          <p:nvPr/>
        </p:nvSpPr>
        <p:spPr>
          <a:xfrm>
            <a:off x="4222750" y="1330723"/>
            <a:ext cx="316499" cy="23137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左-右雙向箭號 46"/>
          <p:cNvSpPr/>
          <p:nvPr/>
        </p:nvSpPr>
        <p:spPr>
          <a:xfrm>
            <a:off x="5910678" y="1294810"/>
            <a:ext cx="316499" cy="23137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文字方塊 47"/>
          <p:cNvSpPr txBox="1"/>
          <p:nvPr/>
        </p:nvSpPr>
        <p:spPr>
          <a:xfrm>
            <a:off x="3104124" y="2099479"/>
            <a:ext cx="421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學生經驗的定位與角色；已經學會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…..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611034" y="2971707"/>
            <a:ext cx="1132197" cy="86369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937">
              <a:defRPr/>
            </a:pPr>
            <a:r>
              <a:rPr lang="zh-TW" altLang="en-US" sz="240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教學法</a:t>
            </a:r>
            <a:endParaRPr lang="zh-CN" altLang="en-US" sz="12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3104124" y="2603833"/>
            <a:ext cx="598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運動項目的選定；項目遷移性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競爭類型、挑戰類型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3104124" y="3108187"/>
            <a:ext cx="602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課程節數的規劃；一項目幾週次；高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國中共有幾次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3104124" y="3660782"/>
            <a:ext cx="532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善用多元教學法搭配；應用其精神，學生為主體</a:t>
            </a:r>
            <a:endParaRPr lang="en-US" altLang="zh-TW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3104124" y="4187913"/>
            <a:ext cx="625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思考整合性的課程架構、學生動機、鉅觀思考、反思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….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8734682" y="4501385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19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65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3A324CE8-FB72-0D44-9DBF-D4196DDD336E}"/>
              </a:ext>
            </a:extLst>
          </p:cNvPr>
          <p:cNvSpPr txBox="1"/>
          <p:nvPr/>
        </p:nvSpPr>
        <p:spPr>
          <a:xfrm>
            <a:off x="1326199" y="189800"/>
            <a:ext cx="44523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altLang="zh-TW" sz="3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Do it!! </a:t>
            </a:r>
            <a:r>
              <a:rPr lang="zh-TW" altLang="en-US" sz="3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由你</a:t>
            </a:r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做起</a:t>
            </a:r>
            <a:r>
              <a:rPr lang="en-US" altLang="zh-TW" sz="20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en-US" altLang="zh-CN" sz="20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/5</a:t>
            </a:r>
            <a:endParaRPr lang="en-GB" altLang="zh-CN" sz="20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1331" y="1097444"/>
            <a:ext cx="370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日本的經驗分</a:t>
            </a:r>
            <a:r>
              <a:rPr lang="zh-TW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享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：福岡古賀初中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t="17526" r="14622" b="46807"/>
          <a:stretch/>
        </p:blipFill>
        <p:spPr>
          <a:xfrm>
            <a:off x="7264400" y="63344"/>
            <a:ext cx="1660196" cy="10771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3" y="1593099"/>
            <a:ext cx="2515163" cy="335355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35621" r="32857" b="22154"/>
          <a:stretch/>
        </p:blipFill>
        <p:spPr>
          <a:xfrm>
            <a:off x="5714560" y="93260"/>
            <a:ext cx="1268808" cy="137351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812" y="1593099"/>
            <a:ext cx="2553264" cy="34043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42" y="1615700"/>
            <a:ext cx="2519363" cy="335915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8577519" y="4723657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56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0"/>
          <p:cNvSpPr txBox="1"/>
          <p:nvPr/>
        </p:nvSpPr>
        <p:spPr>
          <a:xfrm>
            <a:off x="1385938" y="1003251"/>
            <a:ext cx="1723549" cy="553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937">
              <a:defRPr/>
            </a:pPr>
            <a:r>
              <a:rPr lang="zh-CN" altLang="en-US" sz="3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ea typeface="微软雅黑"/>
              </a:rPr>
              <a:t>報告大綱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81" y="523081"/>
            <a:ext cx="3057525" cy="1495425"/>
          </a:xfrm>
          <a:prstGeom prst="rect">
            <a:avLst/>
          </a:prstGeom>
        </p:spPr>
      </p:pic>
      <p:grpSp>
        <p:nvGrpSpPr>
          <p:cNvPr id="6" name="组合 11"/>
          <p:cNvGrpSpPr/>
          <p:nvPr/>
        </p:nvGrpSpPr>
        <p:grpSpPr>
          <a:xfrm>
            <a:off x="2226953" y="2243250"/>
            <a:ext cx="4726354" cy="378258"/>
            <a:chOff x="1616683" y="2533937"/>
            <a:chExt cx="6300710" cy="504187"/>
          </a:xfrm>
        </p:grpSpPr>
        <p:grpSp>
          <p:nvGrpSpPr>
            <p:cNvPr id="7" name="组合 37"/>
            <p:cNvGrpSpPr/>
            <p:nvPr/>
          </p:nvGrpSpPr>
          <p:grpSpPr>
            <a:xfrm>
              <a:off x="1616683" y="2533937"/>
              <a:ext cx="3094649" cy="430752"/>
              <a:chOff x="8258783" y="2250996"/>
              <a:chExt cx="3094649" cy="430752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8258783" y="2358640"/>
                <a:ext cx="651753" cy="1848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37">
                  <a:defRPr/>
                </a:pP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2" name="文本框 36"/>
              <p:cNvSpPr txBox="1"/>
              <p:nvPr/>
            </p:nvSpPr>
            <p:spPr>
              <a:xfrm>
                <a:off x="9055766" y="2250996"/>
                <a:ext cx="2297666" cy="430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37">
                  <a:defRPr/>
                </a:pPr>
                <a:r>
                  <a:rPr lang="zh-TW" altLang="en-US" sz="1500" b="1" dirty="0" smtClean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素養導向概念理解</a:t>
                </a:r>
                <a:endPara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8" name="组合 9"/>
            <p:cNvGrpSpPr/>
            <p:nvPr/>
          </p:nvGrpSpPr>
          <p:grpSpPr>
            <a:xfrm>
              <a:off x="4711332" y="2545834"/>
              <a:ext cx="3206061" cy="492290"/>
              <a:chOff x="4711332" y="2545834"/>
              <a:chExt cx="3206061" cy="492290"/>
            </a:xfrm>
          </p:grpSpPr>
          <p:cxnSp>
            <p:nvCxnSpPr>
              <p:cNvPr id="9" name="直接连接符 7"/>
              <p:cNvCxnSpPr>
                <a:stCxn id="12" idx="3"/>
              </p:cNvCxnSpPr>
              <p:nvPr/>
            </p:nvCxnSpPr>
            <p:spPr>
              <a:xfrm flipV="1">
                <a:off x="4711332" y="2730503"/>
                <a:ext cx="2502267" cy="1881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文本框 8"/>
              <p:cNvSpPr txBox="1"/>
              <p:nvPr/>
            </p:nvSpPr>
            <p:spPr>
              <a:xfrm>
                <a:off x="7312205" y="2545834"/>
                <a:ext cx="605188" cy="49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01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2226954" y="2788400"/>
            <a:ext cx="4726353" cy="369332"/>
            <a:chOff x="1616683" y="3244334"/>
            <a:chExt cx="6300710" cy="492290"/>
          </a:xfrm>
        </p:grpSpPr>
        <p:grpSp>
          <p:nvGrpSpPr>
            <p:cNvPr id="14" name="组合 38"/>
            <p:cNvGrpSpPr/>
            <p:nvPr/>
          </p:nvGrpSpPr>
          <p:grpSpPr>
            <a:xfrm>
              <a:off x="1616683" y="3259013"/>
              <a:ext cx="2838213" cy="430753"/>
              <a:chOff x="8258783" y="2250998"/>
              <a:chExt cx="2838213" cy="430753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8258783" y="2358640"/>
                <a:ext cx="651753" cy="18482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37">
                  <a:defRPr/>
                </a:pP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9" name="文本框 40"/>
              <p:cNvSpPr txBox="1"/>
              <p:nvPr/>
            </p:nvSpPr>
            <p:spPr>
              <a:xfrm>
                <a:off x="9055766" y="2250998"/>
                <a:ext cx="2041230" cy="430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37">
                  <a:defRPr/>
                </a:pPr>
                <a:r>
                  <a:rPr lang="zh-TW" altLang="en-US" sz="1500" b="1" dirty="0" smtClean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體育各類教學法</a:t>
                </a:r>
                <a:endPara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5" name="组合 28"/>
            <p:cNvGrpSpPr/>
            <p:nvPr/>
          </p:nvGrpSpPr>
          <p:grpSpPr>
            <a:xfrm>
              <a:off x="4650175" y="3244334"/>
              <a:ext cx="3267218" cy="492290"/>
              <a:chOff x="4650175" y="2545834"/>
              <a:chExt cx="3267218" cy="492290"/>
            </a:xfrm>
          </p:grpSpPr>
          <p:cxnSp>
            <p:nvCxnSpPr>
              <p:cNvPr id="16" name="直接连接符 32"/>
              <p:cNvCxnSpPr/>
              <p:nvPr/>
            </p:nvCxnSpPr>
            <p:spPr>
              <a:xfrm flipV="1">
                <a:off x="4650175" y="2730500"/>
                <a:ext cx="2563425" cy="34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文本框 34"/>
              <p:cNvSpPr txBox="1"/>
              <p:nvPr/>
            </p:nvSpPr>
            <p:spPr>
              <a:xfrm>
                <a:off x="7312205" y="2545834"/>
                <a:ext cx="605188" cy="49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08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20" name="组合 13"/>
          <p:cNvGrpSpPr/>
          <p:nvPr/>
        </p:nvGrpSpPr>
        <p:grpSpPr>
          <a:xfrm>
            <a:off x="2226954" y="3343381"/>
            <a:ext cx="4726353" cy="369332"/>
            <a:chOff x="1616683" y="3984083"/>
            <a:chExt cx="6300710" cy="492291"/>
          </a:xfrm>
        </p:grpSpPr>
        <p:grpSp>
          <p:nvGrpSpPr>
            <p:cNvPr id="21" name="组合 41"/>
            <p:cNvGrpSpPr/>
            <p:nvPr/>
          </p:nvGrpSpPr>
          <p:grpSpPr>
            <a:xfrm>
              <a:off x="1616683" y="3984087"/>
              <a:ext cx="3094650" cy="430754"/>
              <a:chOff x="8258783" y="2250998"/>
              <a:chExt cx="3094650" cy="430754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8258783" y="2358640"/>
                <a:ext cx="651753" cy="18482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37">
                  <a:defRPr/>
                </a:pP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6" name="文本框 43"/>
              <p:cNvSpPr txBox="1"/>
              <p:nvPr/>
            </p:nvSpPr>
            <p:spPr>
              <a:xfrm>
                <a:off x="9055766" y="2250998"/>
                <a:ext cx="2297667" cy="430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37">
                  <a:defRPr/>
                </a:pPr>
                <a:r>
                  <a:rPr lang="zh-TW" altLang="en-US" sz="1500" b="1" dirty="0" smtClean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再思體育教師價值</a:t>
                </a:r>
                <a:endPara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22" name="组合 49"/>
            <p:cNvGrpSpPr/>
            <p:nvPr/>
          </p:nvGrpSpPr>
          <p:grpSpPr>
            <a:xfrm>
              <a:off x="4650175" y="3984083"/>
              <a:ext cx="3267218" cy="492291"/>
              <a:chOff x="4650175" y="2545831"/>
              <a:chExt cx="3267218" cy="492291"/>
            </a:xfrm>
          </p:grpSpPr>
          <p:cxnSp>
            <p:nvCxnSpPr>
              <p:cNvPr id="23" name="直接连接符 50"/>
              <p:cNvCxnSpPr/>
              <p:nvPr/>
            </p:nvCxnSpPr>
            <p:spPr>
              <a:xfrm flipV="1">
                <a:off x="4650175" y="2730500"/>
                <a:ext cx="2563425" cy="34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51"/>
              <p:cNvSpPr txBox="1"/>
              <p:nvPr/>
            </p:nvSpPr>
            <p:spPr>
              <a:xfrm>
                <a:off x="7312205" y="2545831"/>
                <a:ext cx="605188" cy="492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17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27" name="组合 14"/>
          <p:cNvGrpSpPr/>
          <p:nvPr/>
        </p:nvGrpSpPr>
        <p:grpSpPr>
          <a:xfrm>
            <a:off x="2226954" y="3860799"/>
            <a:ext cx="4726353" cy="369332"/>
            <a:chOff x="1616683" y="4673757"/>
            <a:chExt cx="6300710" cy="492290"/>
          </a:xfrm>
        </p:grpSpPr>
        <p:grpSp>
          <p:nvGrpSpPr>
            <p:cNvPr id="28" name="组合 44"/>
            <p:cNvGrpSpPr/>
            <p:nvPr/>
          </p:nvGrpSpPr>
          <p:grpSpPr>
            <a:xfrm>
              <a:off x="1616683" y="4709160"/>
              <a:ext cx="2878816" cy="430753"/>
              <a:chOff x="8258783" y="2250998"/>
              <a:chExt cx="2878816" cy="430753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8258783" y="2358640"/>
                <a:ext cx="651753" cy="18482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37">
                  <a:defRPr/>
                </a:pP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33" name="文本框 46"/>
              <p:cNvSpPr txBox="1"/>
              <p:nvPr/>
            </p:nvSpPr>
            <p:spPr>
              <a:xfrm>
                <a:off x="9055766" y="2250998"/>
                <a:ext cx="2081833" cy="430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37">
                  <a:defRPr/>
                </a:pPr>
                <a:r>
                  <a:rPr lang="en-US" altLang="zh-CN" sz="1500" b="1" dirty="0" smtClean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Do it!! </a:t>
                </a:r>
                <a:r>
                  <a:rPr lang="zh-TW" altLang="en-US" sz="1500" b="1" dirty="0" smtClean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由你</a:t>
                </a:r>
                <a:r>
                  <a:rPr lang="zh-TW" altLang="en-US" sz="1500" b="1" dirty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做起</a:t>
                </a:r>
                <a:endPara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29" name="组合 52"/>
            <p:cNvGrpSpPr/>
            <p:nvPr/>
          </p:nvGrpSpPr>
          <p:grpSpPr>
            <a:xfrm>
              <a:off x="4650175" y="4673757"/>
              <a:ext cx="3267218" cy="492290"/>
              <a:chOff x="4650175" y="2545834"/>
              <a:chExt cx="3267218" cy="492290"/>
            </a:xfrm>
          </p:grpSpPr>
          <p:cxnSp>
            <p:nvCxnSpPr>
              <p:cNvPr id="30" name="直接连接符 53"/>
              <p:cNvCxnSpPr/>
              <p:nvPr/>
            </p:nvCxnSpPr>
            <p:spPr>
              <a:xfrm flipV="1">
                <a:off x="4650175" y="2730500"/>
                <a:ext cx="2563425" cy="34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文本框 54"/>
              <p:cNvSpPr txBox="1"/>
              <p:nvPr/>
            </p:nvSpPr>
            <p:spPr>
              <a:xfrm>
                <a:off x="7312205" y="2545834"/>
                <a:ext cx="605188" cy="49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19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34" name="文本框 31"/>
          <p:cNvSpPr txBox="1"/>
          <p:nvPr/>
        </p:nvSpPr>
        <p:spPr>
          <a:xfrm>
            <a:off x="2992778" y="1410634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937">
              <a:defRPr/>
            </a:pPr>
            <a:r>
              <a:rPr lang="en-US" altLang="zh-CN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Outline</a:t>
            </a:r>
            <a:endParaRPr lang="zh-CN" altLang="en-US" dirty="0">
              <a:solidFill>
                <a:srgbClr val="000000">
                  <a:lumMod val="85000"/>
                  <a:lumOff val="1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5" name="直接连接符 33"/>
          <p:cNvCxnSpPr>
            <a:cxnSpLocks/>
          </p:cNvCxnSpPr>
          <p:nvPr/>
        </p:nvCxnSpPr>
        <p:spPr>
          <a:xfrm flipH="1">
            <a:off x="2877320" y="1263737"/>
            <a:ext cx="309988" cy="346236"/>
          </a:xfrm>
          <a:prstGeom prst="line">
            <a:avLst/>
          </a:prstGeom>
          <a:ln w="25400" cap="rnd">
            <a:solidFill>
              <a:schemeClr val="bg2">
                <a:lumMod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9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76831445.8505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5975" y="247650"/>
            <a:ext cx="2571750" cy="4572000"/>
          </a:xfrm>
          <a:prstGeom prst="rect">
            <a:avLst/>
          </a:prstGeom>
        </p:spPr>
      </p:pic>
      <p:pic>
        <p:nvPicPr>
          <p:cNvPr id="3" name="576831784.11861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8599" y="247650"/>
            <a:ext cx="2562225" cy="455506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577519" y="4723657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21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128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3A324CE8-FB72-0D44-9DBF-D4196DDD336E}"/>
              </a:ext>
            </a:extLst>
          </p:cNvPr>
          <p:cNvSpPr txBox="1"/>
          <p:nvPr/>
        </p:nvSpPr>
        <p:spPr>
          <a:xfrm>
            <a:off x="1326199" y="189800"/>
            <a:ext cx="44523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altLang="zh-TW" sz="3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Do it!! </a:t>
            </a:r>
            <a:r>
              <a:rPr lang="zh-TW" altLang="en-US" sz="3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由你</a:t>
            </a:r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做起</a:t>
            </a:r>
            <a:r>
              <a:rPr lang="en-US" altLang="zh-TW" sz="20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en-US" altLang="zh-CN" sz="20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/5</a:t>
            </a:r>
            <a:endParaRPr lang="en-GB" altLang="zh-CN" sz="20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547254"/>
              </p:ext>
            </p:extLst>
          </p:nvPr>
        </p:nvGraphicFramePr>
        <p:xfrm>
          <a:off x="422135" y="1335774"/>
          <a:ext cx="8473373" cy="3695415"/>
        </p:xfrm>
        <a:graphic>
          <a:graphicData uri="http://schemas.openxmlformats.org/drawingml/2006/table">
            <a:tbl>
              <a:tblPr firstRow="1" firstCol="1" bandRow="1"/>
              <a:tblGrid>
                <a:gridCol w="457761"/>
                <a:gridCol w="455466"/>
                <a:gridCol w="457761"/>
                <a:gridCol w="72108"/>
                <a:gridCol w="459399"/>
                <a:gridCol w="459399"/>
                <a:gridCol w="457761"/>
                <a:gridCol w="458087"/>
                <a:gridCol w="72108"/>
                <a:gridCol w="458087"/>
                <a:gridCol w="458087"/>
                <a:gridCol w="72108"/>
                <a:gridCol w="458087"/>
                <a:gridCol w="458087"/>
                <a:gridCol w="462348"/>
                <a:gridCol w="461365"/>
                <a:gridCol w="462348"/>
                <a:gridCol w="916503"/>
                <a:gridCol w="916503"/>
              </a:tblGrid>
              <a:tr h="108244">
                <a:tc rowSpan="4"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</a:t>
                      </a:r>
                      <a:endParaRPr lang="zh-TW" sz="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目標</a:t>
                      </a:r>
                      <a:endParaRPr lang="zh-TW" sz="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認知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08244">
                <a:tc gridSpan="4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情意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08244">
                <a:tc gridSpan="4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highlight>
                            <a:srgbClr val="0000FF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技能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08244">
                <a:tc gridSpan="4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行為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02168"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內容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時間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節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課堂外的活動時間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0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點名、熱身活動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1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1648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1648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1648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1648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1648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40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1648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380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分鐘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收操、預告下次課程內容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1648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08244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評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量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認知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5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總結性評量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情意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highlight>
                            <a:srgbClr val="0000FF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技能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301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" kern="10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行為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4479" marR="2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8587044" y="4780807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21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45199" y="797916"/>
            <a:ext cx="6665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12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素養</a:t>
            </a:r>
            <a:r>
              <a:rPr lang="zh-TW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導向體育課程設計</a:t>
            </a:r>
            <a:r>
              <a:rPr lang="en-US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大概念的架構圖</a:t>
            </a:r>
            <a:r>
              <a:rPr lang="en-US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</a:t>
            </a:r>
            <a:r>
              <a:rPr lang="zh-TW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高中</a:t>
            </a:r>
            <a:r>
              <a:rPr lang="en-US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國中</a:t>
            </a:r>
            <a:r>
              <a:rPr lang="en-US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國小</a:t>
            </a:r>
            <a:r>
              <a:rPr lang="en-US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zh-TW" sz="800" kern="100" dirty="0">
              <a:solidFill>
                <a:srgbClr val="FF0000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zh-TW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運動項目：</a:t>
            </a:r>
            <a:r>
              <a:rPr lang="en-US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</a:t>
            </a:r>
            <a:r>
              <a:rPr lang="zh-TW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類型項目：</a:t>
            </a:r>
            <a:r>
              <a:rPr lang="en-US" altLang="zh-TW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__________       </a:t>
            </a:r>
            <a:r>
              <a:rPr lang="zh-TW" altLang="zh-TW" sz="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設計者：</a:t>
            </a:r>
            <a:r>
              <a:rPr lang="en-US" altLang="zh-TW" sz="105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____________________</a:t>
            </a:r>
            <a:endParaRPr lang="zh-TW" altLang="zh-TW" sz="1050" kern="100" dirty="0">
              <a:solidFill>
                <a:srgbClr val="FF0000"/>
              </a:solidFill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9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3A324CE8-FB72-0D44-9DBF-D4196DDD336E}"/>
              </a:ext>
            </a:extLst>
          </p:cNvPr>
          <p:cNvSpPr txBox="1"/>
          <p:nvPr/>
        </p:nvSpPr>
        <p:spPr>
          <a:xfrm>
            <a:off x="1326199" y="189800"/>
            <a:ext cx="44523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altLang="zh-TW" sz="3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Do it!! </a:t>
            </a:r>
            <a:r>
              <a:rPr lang="zh-TW" altLang="en-US" sz="3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由你</a:t>
            </a:r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做起</a:t>
            </a:r>
            <a:r>
              <a:rPr lang="en-US" altLang="zh-TW" sz="20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r>
              <a:rPr lang="en-US" altLang="zh-CN" sz="20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/5</a:t>
            </a:r>
            <a:endParaRPr lang="en-GB" altLang="zh-CN" sz="20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3" y="816444"/>
            <a:ext cx="8178820" cy="432864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577519" y="4723657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24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89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3A324CE8-FB72-0D44-9DBF-D4196DDD336E}"/>
              </a:ext>
            </a:extLst>
          </p:cNvPr>
          <p:cNvSpPr txBox="1"/>
          <p:nvPr/>
        </p:nvSpPr>
        <p:spPr>
          <a:xfrm>
            <a:off x="1326199" y="189800"/>
            <a:ext cx="44523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altLang="zh-TW" sz="3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Do it!! </a:t>
            </a:r>
            <a:r>
              <a:rPr lang="zh-TW" altLang="en-US" sz="3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由你</a:t>
            </a:r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做起</a:t>
            </a:r>
            <a:r>
              <a:rPr lang="en-US" altLang="zh-TW" sz="20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r>
              <a:rPr lang="en-US" altLang="zh-CN" sz="20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/5</a:t>
            </a:r>
            <a:endParaRPr lang="en-GB" altLang="zh-CN" sz="20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8831" y="1580044"/>
            <a:ext cx="2800767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規則說</a:t>
            </a:r>
            <a:r>
              <a:rPr lang="zh-TW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明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TW" kern="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TW" kern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TW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集思廣益不藏私</a:t>
            </a:r>
            <a:r>
              <a:rPr lang="en-US" altLang="zh-TW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~</a:t>
            </a:r>
            <a:endParaRPr lang="en-US" altLang="zh-TW" dirty="0" smtClean="0"/>
          </a:p>
          <a:p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en-US" altLang="zh-TW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勇於溝通與分享想法</a:t>
            </a:r>
            <a:r>
              <a:rPr lang="en-US" altLang="zh-TW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!</a:t>
            </a:r>
          </a:p>
          <a:p>
            <a:r>
              <a:rPr lang="zh-TW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TW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挑脫傳統框架</a:t>
            </a:r>
            <a:endParaRPr lang="en-US" altLang="zh-TW" kern="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TW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課程校準的原則</a:t>
            </a:r>
            <a:endParaRPr lang="en-US" altLang="zh-TW" kern="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TW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5.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學生學習經驗的設定</a:t>
            </a:r>
            <a:endParaRPr lang="en-US" altLang="zh-TW" kern="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3498850" y="2451100"/>
            <a:ext cx="5588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378116" y="1580044"/>
            <a:ext cx="270458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</a:t>
            </a:r>
            <a:r>
              <a:rPr lang="zh-TW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享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說明：</a:t>
            </a:r>
            <a:endParaRPr lang="en-US" altLang="zh-TW" kern="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TW" kern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TW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決定組內順</a:t>
            </a:r>
            <a:r>
              <a:rPr lang="zh-TW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序</a:t>
            </a:r>
            <a:r>
              <a:rPr lang="en-US" altLang="zh-TW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~</a:t>
            </a:r>
            <a:endParaRPr lang="en-US" altLang="zh-TW" dirty="0" smtClean="0"/>
          </a:p>
          <a:p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en-US" altLang="zh-TW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2.3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分鐘分享課程規劃</a:t>
            </a:r>
            <a:r>
              <a:rPr lang="en-US" altLang="zh-TW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!</a:t>
            </a:r>
          </a:p>
          <a:p>
            <a:r>
              <a:rPr lang="zh-TW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TW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特色與</a:t>
            </a:r>
            <a:r>
              <a:rPr lang="zh-TW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概念</a:t>
            </a:r>
            <a:endParaRPr lang="en-US" altLang="zh-TW" kern="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TW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r>
              <a:rPr lang="zh-TW" altLang="en-US" kern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聽完想上你的課</a:t>
            </a:r>
            <a:endParaRPr lang="en-US" altLang="zh-TW" kern="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Box 48">
            <a:extLst>
              <a:ext uri="{FF2B5EF4-FFF2-40B4-BE49-F238E27FC236}">
                <a16:creationId xmlns="" xmlns:a16="http://schemas.microsoft.com/office/drawing/2014/main" id="{1E1BF6DC-18DF-5140-8C4C-B991E09976E1}"/>
              </a:ext>
            </a:extLst>
          </p:cNvPr>
          <p:cNvSpPr txBox="1"/>
          <p:nvPr/>
        </p:nvSpPr>
        <p:spPr>
          <a:xfrm>
            <a:off x="3778250" y="3987398"/>
            <a:ext cx="450238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素養導向體育課程設計實作</a:t>
            </a:r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-We are all in !!!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81" y="0"/>
            <a:ext cx="3057525" cy="1495425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563232" y="4710672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25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578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93" y="1669510"/>
            <a:ext cx="3769633" cy="203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8000" b="1" u="sng" cap="all" spc="213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分</a:t>
            </a:r>
            <a:r>
              <a:rPr lang="zh-TW" altLang="en-US" sz="8000" b="1" u="sng" cap="all" spc="213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享</a:t>
            </a:r>
            <a:endParaRPr lang="en-US" altLang="zh-CN" sz="8000" b="1" u="sng" cap="all" spc="213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altLang="zh-CN" sz="4000" b="1" cap="all" spc="213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Share Now</a:t>
            </a:r>
            <a:endParaRPr lang="zh-CN" altLang="en-US" sz="4000" b="1" cap="all" spc="213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80" y="996157"/>
            <a:ext cx="4205525" cy="333771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577519" y="4723657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26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63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A7249B5C-CA0E-6741-91EE-67EE5C9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81" y="1881292"/>
            <a:ext cx="3769633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b="1" u="sng" cap="all" spc="213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Q&amp;A</a:t>
            </a:r>
            <a:endParaRPr lang="zh-CN" altLang="en-US" sz="8000" b="1" u="sng" cap="all" spc="213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31" y="624681"/>
            <a:ext cx="3810000" cy="3810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577519" y="4723657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27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980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ty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5146635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1303337" y="1057275"/>
            <a:ext cx="65389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TW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Thank you </a:t>
            </a:r>
            <a:r>
              <a:rPr lang="en-US" altLang="zh-TW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for your attention!</a:t>
            </a:r>
            <a:br>
              <a:rPr lang="en-US" altLang="zh-TW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歡迎討論與指教</a:t>
            </a:r>
            <a:r>
              <a:rPr lang="en-US" altLang="zh-TW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!</a:t>
            </a:r>
            <a:endParaRPr lang="zh-CN" altLang="en-US" sz="3200" b="1" cap="all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14562" y="226287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zh-TW" altLang="en-US" b="1" cap="all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陳萩慈 </a:t>
            </a:r>
            <a:r>
              <a:rPr lang="en-US" altLang="zh-TW" b="1" cap="all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Ericivy0304@hotmail.com</a:t>
            </a:r>
            <a:r>
              <a:rPr lang="zh-TW" altLang="en-US" b="1" cap="all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TW" b="1" cap="all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51272BC0-D2CC-DE4E-8954-7C008604B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F22C3BA3-D383-F841-AC5F-251B5BE0269C}"/>
              </a:ext>
            </a:extLst>
          </p:cNvPr>
          <p:cNvSpPr txBox="1"/>
          <p:nvPr/>
        </p:nvSpPr>
        <p:spPr>
          <a:xfrm>
            <a:off x="1326199" y="189800"/>
            <a:ext cx="41157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素養導向概念</a:t>
            </a:r>
            <a:r>
              <a:rPr lang="zh-TW" altLang="en-US" sz="3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理解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1/7</a:t>
            </a:r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6" y="1710531"/>
            <a:ext cx="3763588" cy="3013869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4112903" y="1521402"/>
            <a:ext cx="4564452" cy="378258"/>
            <a:chOff x="1616683" y="2533937"/>
            <a:chExt cx="6084878" cy="504187"/>
          </a:xfrm>
        </p:grpSpPr>
        <p:grpSp>
          <p:nvGrpSpPr>
            <p:cNvPr id="8" name="组合 37"/>
            <p:cNvGrpSpPr/>
            <p:nvPr/>
          </p:nvGrpSpPr>
          <p:grpSpPr>
            <a:xfrm>
              <a:off x="1616683" y="2533937"/>
              <a:ext cx="2581777" cy="430752"/>
              <a:chOff x="8258783" y="2250996"/>
              <a:chExt cx="2581777" cy="43075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8258783" y="2358640"/>
                <a:ext cx="651753" cy="1848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37">
                  <a:defRPr/>
                </a:pP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3" name="文本框 36"/>
              <p:cNvSpPr txBox="1"/>
              <p:nvPr/>
            </p:nvSpPr>
            <p:spPr>
              <a:xfrm>
                <a:off x="9055766" y="2250996"/>
                <a:ext cx="1784794" cy="430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37">
                  <a:defRPr/>
                </a:pPr>
                <a:r>
                  <a:rPr lang="zh-TW" altLang="en-US" sz="1500" b="1" dirty="0" smtClean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體育課的價</a:t>
                </a:r>
                <a:r>
                  <a:rPr lang="zh-TW" altLang="en-US" sz="1500" b="1" dirty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值</a:t>
                </a:r>
                <a:endPara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9" name="组合 9"/>
            <p:cNvGrpSpPr/>
            <p:nvPr/>
          </p:nvGrpSpPr>
          <p:grpSpPr>
            <a:xfrm>
              <a:off x="4198459" y="2545834"/>
              <a:ext cx="3503102" cy="492290"/>
              <a:chOff x="4198459" y="2545834"/>
              <a:chExt cx="3503102" cy="492290"/>
            </a:xfrm>
          </p:grpSpPr>
          <p:cxnSp>
            <p:nvCxnSpPr>
              <p:cNvPr id="10" name="直接连接符 7"/>
              <p:cNvCxnSpPr>
                <a:stCxn id="13" idx="3"/>
              </p:cNvCxnSpPr>
              <p:nvPr/>
            </p:nvCxnSpPr>
            <p:spPr>
              <a:xfrm flipV="1">
                <a:off x="4198459" y="2730503"/>
                <a:ext cx="3015140" cy="1881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文本框 8"/>
              <p:cNvSpPr txBox="1"/>
              <p:nvPr/>
            </p:nvSpPr>
            <p:spPr>
              <a:xfrm>
                <a:off x="7312205" y="2545834"/>
                <a:ext cx="389356" cy="49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chemeClr val="bg1">
                        <a:lumMod val="50000"/>
                      </a:schemeClr>
                    </a:solidFill>
                    <a:ea typeface="微软雅黑" panose="020B0503020204020204" pitchFamily="34" charset="-122"/>
                  </a:rPr>
                  <a:t>?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" name="组合 12"/>
          <p:cNvGrpSpPr/>
          <p:nvPr/>
        </p:nvGrpSpPr>
        <p:grpSpPr>
          <a:xfrm>
            <a:off x="4112903" y="1992038"/>
            <a:ext cx="4671852" cy="369332"/>
            <a:chOff x="1616683" y="3244334"/>
            <a:chExt cx="6228054" cy="492290"/>
          </a:xfrm>
        </p:grpSpPr>
        <p:grpSp>
          <p:nvGrpSpPr>
            <p:cNvPr id="15" name="组合 38"/>
            <p:cNvGrpSpPr/>
            <p:nvPr/>
          </p:nvGrpSpPr>
          <p:grpSpPr>
            <a:xfrm>
              <a:off x="1616683" y="3259013"/>
              <a:ext cx="2838213" cy="430753"/>
              <a:chOff x="8258783" y="2250998"/>
              <a:chExt cx="2838213" cy="430753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8258783" y="2358640"/>
                <a:ext cx="651753" cy="18482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37">
                  <a:defRPr/>
                </a:pP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0" name="文本框 40"/>
              <p:cNvSpPr txBox="1"/>
              <p:nvPr/>
            </p:nvSpPr>
            <p:spPr>
              <a:xfrm>
                <a:off x="9055766" y="2250998"/>
                <a:ext cx="2041230" cy="430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37">
                  <a:defRPr/>
                </a:pPr>
                <a:r>
                  <a:rPr lang="zh-TW" altLang="en-US" sz="1500" b="1" dirty="0" smtClean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體育教師的存在</a:t>
                </a:r>
                <a:endPara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6" name="组合 28"/>
            <p:cNvGrpSpPr/>
            <p:nvPr/>
          </p:nvGrpSpPr>
          <p:grpSpPr>
            <a:xfrm>
              <a:off x="4650175" y="3244334"/>
              <a:ext cx="3194562" cy="492290"/>
              <a:chOff x="4650175" y="2545834"/>
              <a:chExt cx="3194562" cy="492290"/>
            </a:xfrm>
          </p:grpSpPr>
          <p:cxnSp>
            <p:nvCxnSpPr>
              <p:cNvPr id="17" name="直接连接符 32"/>
              <p:cNvCxnSpPr/>
              <p:nvPr/>
            </p:nvCxnSpPr>
            <p:spPr>
              <a:xfrm flipV="1">
                <a:off x="4650175" y="2730500"/>
                <a:ext cx="2563425" cy="34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文本框 34"/>
              <p:cNvSpPr txBox="1"/>
              <p:nvPr/>
            </p:nvSpPr>
            <p:spPr>
              <a:xfrm>
                <a:off x="7312205" y="2545834"/>
                <a:ext cx="532532" cy="49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chemeClr val="bg1">
                        <a:lumMod val="50000"/>
                      </a:schemeClr>
                    </a:solidFill>
                    <a:ea typeface="微软雅黑" panose="020B0503020204020204" pitchFamily="34" charset="-122"/>
                  </a:rPr>
                  <a:t>??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1" name="组合 13"/>
          <p:cNvGrpSpPr/>
          <p:nvPr/>
        </p:nvGrpSpPr>
        <p:grpSpPr>
          <a:xfrm>
            <a:off x="4112903" y="2547019"/>
            <a:ext cx="4779254" cy="369332"/>
            <a:chOff x="1616683" y="3984083"/>
            <a:chExt cx="6371232" cy="492291"/>
          </a:xfrm>
        </p:grpSpPr>
        <p:grpSp>
          <p:nvGrpSpPr>
            <p:cNvPr id="22" name="组合 41"/>
            <p:cNvGrpSpPr/>
            <p:nvPr/>
          </p:nvGrpSpPr>
          <p:grpSpPr>
            <a:xfrm>
              <a:off x="1616683" y="3984087"/>
              <a:ext cx="3351085" cy="430754"/>
              <a:chOff x="8258783" y="2250998"/>
              <a:chExt cx="3351085" cy="430754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8258783" y="2358640"/>
                <a:ext cx="651753" cy="18482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37">
                  <a:defRPr/>
                </a:pP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7" name="文本框 43"/>
              <p:cNvSpPr txBox="1"/>
              <p:nvPr/>
            </p:nvSpPr>
            <p:spPr>
              <a:xfrm>
                <a:off x="9055766" y="2250998"/>
                <a:ext cx="2554102" cy="430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37">
                  <a:defRPr/>
                </a:pPr>
                <a:r>
                  <a:rPr lang="zh-TW" altLang="en-US" sz="1500" b="1" dirty="0" smtClean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學生學習定位與思考</a:t>
                </a:r>
                <a:endPara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23" name="组合 49"/>
            <p:cNvGrpSpPr/>
            <p:nvPr/>
          </p:nvGrpSpPr>
          <p:grpSpPr>
            <a:xfrm>
              <a:off x="4650175" y="3984083"/>
              <a:ext cx="3337740" cy="492291"/>
              <a:chOff x="4650175" y="2545831"/>
              <a:chExt cx="3337740" cy="492291"/>
            </a:xfrm>
          </p:grpSpPr>
          <p:cxnSp>
            <p:nvCxnSpPr>
              <p:cNvPr id="24" name="直接连接符 50"/>
              <p:cNvCxnSpPr/>
              <p:nvPr/>
            </p:nvCxnSpPr>
            <p:spPr>
              <a:xfrm flipV="1">
                <a:off x="4650175" y="2765499"/>
                <a:ext cx="2563424" cy="34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文本框 51"/>
              <p:cNvSpPr txBox="1"/>
              <p:nvPr/>
            </p:nvSpPr>
            <p:spPr>
              <a:xfrm>
                <a:off x="7312206" y="2545831"/>
                <a:ext cx="675709" cy="492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chemeClr val="bg1">
                        <a:lumMod val="50000"/>
                      </a:schemeClr>
                    </a:solidFill>
                    <a:ea typeface="微软雅黑" panose="020B0503020204020204" pitchFamily="34" charset="-122"/>
                  </a:rPr>
                  <a:t>???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8" name="组合 14"/>
          <p:cNvGrpSpPr/>
          <p:nvPr/>
        </p:nvGrpSpPr>
        <p:grpSpPr>
          <a:xfrm>
            <a:off x="4112903" y="3064437"/>
            <a:ext cx="4886655" cy="369332"/>
            <a:chOff x="1616683" y="4673757"/>
            <a:chExt cx="6514409" cy="492290"/>
          </a:xfrm>
        </p:grpSpPr>
        <p:grpSp>
          <p:nvGrpSpPr>
            <p:cNvPr id="29" name="组合 44"/>
            <p:cNvGrpSpPr/>
            <p:nvPr/>
          </p:nvGrpSpPr>
          <p:grpSpPr>
            <a:xfrm>
              <a:off x="1616683" y="4709160"/>
              <a:ext cx="3094650" cy="430753"/>
              <a:chOff x="8258783" y="2250998"/>
              <a:chExt cx="3094650" cy="430753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8258783" y="2358640"/>
                <a:ext cx="651753" cy="18482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37">
                  <a:defRPr/>
                </a:pP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34" name="文本框 46"/>
              <p:cNvSpPr txBox="1"/>
              <p:nvPr/>
            </p:nvSpPr>
            <p:spPr>
              <a:xfrm>
                <a:off x="9055766" y="2250998"/>
                <a:ext cx="2297667" cy="430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37">
                  <a:defRPr/>
                </a:pPr>
                <a:r>
                  <a:rPr lang="zh-TW" altLang="en-US" sz="1500" b="1" dirty="0" smtClean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教室空間環境營造</a:t>
                </a:r>
                <a:endPara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30" name="组合 52"/>
            <p:cNvGrpSpPr/>
            <p:nvPr/>
          </p:nvGrpSpPr>
          <p:grpSpPr>
            <a:xfrm>
              <a:off x="4650175" y="4673757"/>
              <a:ext cx="3480917" cy="492290"/>
              <a:chOff x="4650175" y="2545834"/>
              <a:chExt cx="3480917" cy="492290"/>
            </a:xfrm>
          </p:grpSpPr>
          <p:cxnSp>
            <p:nvCxnSpPr>
              <p:cNvPr id="31" name="直接连接符 53"/>
              <p:cNvCxnSpPr/>
              <p:nvPr/>
            </p:nvCxnSpPr>
            <p:spPr>
              <a:xfrm flipV="1">
                <a:off x="4650175" y="2730500"/>
                <a:ext cx="2563425" cy="34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54"/>
              <p:cNvSpPr txBox="1"/>
              <p:nvPr/>
            </p:nvSpPr>
            <p:spPr>
              <a:xfrm>
                <a:off x="7312206" y="2545834"/>
                <a:ext cx="818886" cy="49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chemeClr val="bg1">
                        <a:lumMod val="50000"/>
                      </a:schemeClr>
                    </a:solidFill>
                    <a:ea typeface="微软雅黑" panose="020B0503020204020204" pitchFamily="34" charset="-122"/>
                  </a:rPr>
                  <a:t>????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5" name="TextBox 48">
            <a:extLst>
              <a:ext uri="{FF2B5EF4-FFF2-40B4-BE49-F238E27FC236}">
                <a16:creationId xmlns="" xmlns:a16="http://schemas.microsoft.com/office/drawing/2014/main" id="{1E1BF6DC-18DF-5140-8C4C-B991E09976E1}"/>
              </a:ext>
            </a:extLst>
          </p:cNvPr>
          <p:cNvSpPr txBox="1"/>
          <p:nvPr/>
        </p:nvSpPr>
        <p:spPr>
          <a:xfrm>
            <a:off x="4929216" y="3949549"/>
            <a:ext cx="41655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36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素養導向課程與教</a:t>
            </a:r>
            <a:r>
              <a:rPr lang="zh-TW" altLang="en-US" sz="3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學</a:t>
            </a:r>
            <a:endParaRPr lang="en-GB" altLang="zh-CN" sz="2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8577519" y="4723657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852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51272BC0-D2CC-DE4E-8954-7C008604B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F22C3BA3-D383-F841-AC5F-251B5BE0269C}"/>
              </a:ext>
            </a:extLst>
          </p:cNvPr>
          <p:cNvSpPr txBox="1"/>
          <p:nvPr/>
        </p:nvSpPr>
        <p:spPr>
          <a:xfrm>
            <a:off x="1300799" y="96717"/>
            <a:ext cx="41157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素養導向概念理解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/7</a:t>
            </a:r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6"/>
          <p:cNvGrpSpPr/>
          <p:nvPr/>
        </p:nvGrpSpPr>
        <p:grpSpPr>
          <a:xfrm>
            <a:off x="-48239" y="2525510"/>
            <a:ext cx="9134701" cy="1284380"/>
            <a:chOff x="-1" y="3391836"/>
            <a:chExt cx="12177486" cy="1711978"/>
          </a:xfrm>
        </p:grpSpPr>
        <p:sp>
          <p:nvSpPr>
            <p:cNvPr id="5" name="任意多边形: 形状 1"/>
            <p:cNvSpPr/>
            <p:nvPr/>
          </p:nvSpPr>
          <p:spPr>
            <a:xfrm>
              <a:off x="0" y="3579814"/>
              <a:ext cx="12177485" cy="1524000"/>
            </a:xfrm>
            <a:custGeom>
              <a:avLst/>
              <a:gdLst>
                <a:gd name="connsiteX0" fmla="*/ 0 w 12177485"/>
                <a:gd name="connsiteY0" fmla="*/ 1791715 h 1791715"/>
                <a:gd name="connsiteX1" fmla="*/ 2699657 w 12177485"/>
                <a:gd name="connsiteY1" fmla="*/ 195144 h 1791715"/>
                <a:gd name="connsiteX2" fmla="*/ 6183085 w 12177485"/>
                <a:gd name="connsiteY2" fmla="*/ 1574001 h 1791715"/>
                <a:gd name="connsiteX3" fmla="*/ 9826171 w 12177485"/>
                <a:gd name="connsiteY3" fmla="*/ 20973 h 1791715"/>
                <a:gd name="connsiteX4" fmla="*/ 12177485 w 12177485"/>
                <a:gd name="connsiteY4" fmla="*/ 819258 h 179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7485" h="1791715">
                  <a:moveTo>
                    <a:pt x="0" y="1791715"/>
                  </a:moveTo>
                  <a:cubicBezTo>
                    <a:pt x="834571" y="1011572"/>
                    <a:pt x="1669143" y="231430"/>
                    <a:pt x="2699657" y="195144"/>
                  </a:cubicBezTo>
                  <a:cubicBezTo>
                    <a:pt x="3730171" y="158858"/>
                    <a:pt x="4995333" y="1603029"/>
                    <a:pt x="6183085" y="1574001"/>
                  </a:cubicBezTo>
                  <a:cubicBezTo>
                    <a:pt x="7370837" y="1544973"/>
                    <a:pt x="8827104" y="146763"/>
                    <a:pt x="9826171" y="20973"/>
                  </a:cubicBezTo>
                  <a:cubicBezTo>
                    <a:pt x="10825238" y="-104818"/>
                    <a:pt x="11501361" y="357220"/>
                    <a:pt x="12177485" y="819258"/>
                  </a:cubicBezTo>
                </a:path>
              </a:pathLst>
            </a:custGeom>
            <a:noFill/>
            <a:ln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: 形状 9"/>
            <p:cNvSpPr/>
            <p:nvPr/>
          </p:nvSpPr>
          <p:spPr>
            <a:xfrm flipH="1" flipV="1">
              <a:off x="-1" y="3391836"/>
              <a:ext cx="12177485" cy="1184928"/>
            </a:xfrm>
            <a:custGeom>
              <a:avLst/>
              <a:gdLst>
                <a:gd name="connsiteX0" fmla="*/ 0 w 12177485"/>
                <a:gd name="connsiteY0" fmla="*/ 1791715 h 1791715"/>
                <a:gd name="connsiteX1" fmla="*/ 2699657 w 12177485"/>
                <a:gd name="connsiteY1" fmla="*/ 195144 h 1791715"/>
                <a:gd name="connsiteX2" fmla="*/ 6183085 w 12177485"/>
                <a:gd name="connsiteY2" fmla="*/ 1574001 h 1791715"/>
                <a:gd name="connsiteX3" fmla="*/ 9826171 w 12177485"/>
                <a:gd name="connsiteY3" fmla="*/ 20973 h 1791715"/>
                <a:gd name="connsiteX4" fmla="*/ 12177485 w 12177485"/>
                <a:gd name="connsiteY4" fmla="*/ 819258 h 179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7485" h="1791715">
                  <a:moveTo>
                    <a:pt x="0" y="1791715"/>
                  </a:moveTo>
                  <a:cubicBezTo>
                    <a:pt x="834571" y="1011572"/>
                    <a:pt x="1669143" y="231430"/>
                    <a:pt x="2699657" y="195144"/>
                  </a:cubicBezTo>
                  <a:cubicBezTo>
                    <a:pt x="3730171" y="158858"/>
                    <a:pt x="4995333" y="1603029"/>
                    <a:pt x="6183085" y="1574001"/>
                  </a:cubicBezTo>
                  <a:cubicBezTo>
                    <a:pt x="7370837" y="1544973"/>
                    <a:pt x="8827104" y="146763"/>
                    <a:pt x="9826171" y="20973"/>
                  </a:cubicBezTo>
                  <a:cubicBezTo>
                    <a:pt x="10825238" y="-104818"/>
                    <a:pt x="11501361" y="357220"/>
                    <a:pt x="12177485" y="819258"/>
                  </a:cubicBezTo>
                </a:path>
              </a:pathLst>
            </a:custGeom>
            <a:noFill/>
            <a:ln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9AC53004-CEB3-7A4A-9ED1-D121A52125AE}"/>
              </a:ext>
            </a:extLst>
          </p:cNvPr>
          <p:cNvGrpSpPr/>
          <p:nvPr/>
        </p:nvGrpSpPr>
        <p:grpSpPr>
          <a:xfrm>
            <a:off x="-1" y="2422392"/>
            <a:ext cx="652744" cy="1669947"/>
            <a:chOff x="1396332" y="2209455"/>
            <a:chExt cx="652744" cy="1669947"/>
          </a:xfrm>
        </p:grpSpPr>
        <p:cxnSp>
          <p:nvCxnSpPr>
            <p:cNvPr id="8" name="直接连接符 16"/>
            <p:cNvCxnSpPr/>
            <p:nvPr/>
          </p:nvCxnSpPr>
          <p:spPr>
            <a:xfrm>
              <a:off x="1720242" y="2581889"/>
              <a:ext cx="0" cy="1297513"/>
            </a:xfrm>
            <a:prstGeom prst="line">
              <a:avLst/>
            </a:prstGeom>
            <a:noFill/>
            <a:ln>
              <a:solidFill>
                <a:schemeClr val="accent5"/>
              </a:solidFill>
              <a:prstDash val="sysDash"/>
              <a:tailEnd type="oval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9" name="组合 37"/>
            <p:cNvGrpSpPr/>
            <p:nvPr/>
          </p:nvGrpSpPr>
          <p:grpSpPr>
            <a:xfrm>
              <a:off x="1396332" y="2209455"/>
              <a:ext cx="652744" cy="529303"/>
              <a:chOff x="1861448" y="2945030"/>
              <a:chExt cx="870173" cy="705520"/>
            </a:xfrm>
          </p:grpSpPr>
          <p:sp>
            <p:nvSpPr>
              <p:cNvPr id="10" name="泪滴形 12"/>
              <p:cNvSpPr/>
              <p:nvPr/>
            </p:nvSpPr>
            <p:spPr>
              <a:xfrm rot="8100000">
                <a:off x="1943294" y="2945030"/>
                <a:ext cx="705520" cy="705520"/>
              </a:xfrm>
              <a:prstGeom prst="teardrop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文本框 26"/>
              <p:cNvSpPr txBox="1"/>
              <p:nvPr/>
            </p:nvSpPr>
            <p:spPr>
              <a:xfrm>
                <a:off x="1861448" y="3082261"/>
                <a:ext cx="870173" cy="492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2010</a:t>
                </a:r>
                <a:endParaRPr lang="zh-CN" altLang="en-US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2" name="矩形 11"/>
          <p:cNvSpPr/>
          <p:nvPr/>
        </p:nvSpPr>
        <p:spPr>
          <a:xfrm>
            <a:off x="-114300" y="3919392"/>
            <a:ext cx="3781814" cy="1403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哲學中的存在主義</a:t>
            </a:r>
            <a:r>
              <a:rPr lang="zh-Hant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、現象學、認識論與人類學</a:t>
            </a:r>
            <a:endParaRPr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Whitehead (2010) </a:t>
            </a:r>
            <a:r>
              <a:rPr lang="zh-TW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所提出的「身體素養」</a:t>
            </a:r>
            <a:r>
              <a:rPr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(physical literacy) </a:t>
            </a:r>
            <a:r>
              <a:rPr lang="zh-TW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概念，個人能具備動機、信心、身體能力、和知識和理解，和重視與承擔對生活的身體活動的責任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 algn="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835084" y="3574739"/>
            <a:ext cx="2981828" cy="401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身體素養的定義</a:t>
            </a:r>
          </a:p>
        </p:txBody>
      </p:sp>
      <p:cxnSp>
        <p:nvCxnSpPr>
          <p:cNvPr id="14" name="直接连接符 17"/>
          <p:cNvCxnSpPr>
            <a:cxnSpLocks/>
          </p:cNvCxnSpPr>
          <p:nvPr/>
        </p:nvCxnSpPr>
        <p:spPr>
          <a:xfrm>
            <a:off x="5054907" y="2140366"/>
            <a:ext cx="0" cy="1609066"/>
          </a:xfrm>
          <a:prstGeom prst="line">
            <a:avLst/>
          </a:prstGeom>
          <a:noFill/>
          <a:ln>
            <a:solidFill>
              <a:schemeClr val="accent3"/>
            </a:solidFill>
            <a:prstDash val="sysDash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5" name="组合 39"/>
          <p:cNvGrpSpPr/>
          <p:nvPr/>
        </p:nvGrpSpPr>
        <p:grpSpPr>
          <a:xfrm>
            <a:off x="4750446" y="2042001"/>
            <a:ext cx="652743" cy="529303"/>
            <a:chOff x="7069851" y="3019795"/>
            <a:chExt cx="870173" cy="705520"/>
          </a:xfrm>
        </p:grpSpPr>
        <p:sp>
          <p:nvSpPr>
            <p:cNvPr id="16" name="泪滴形 11"/>
            <p:cNvSpPr/>
            <p:nvPr/>
          </p:nvSpPr>
          <p:spPr>
            <a:xfrm rot="8100000">
              <a:off x="7152175" y="3019795"/>
              <a:ext cx="705520" cy="705520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4"/>
            <p:cNvSpPr txBox="1"/>
            <p:nvPr/>
          </p:nvSpPr>
          <p:spPr>
            <a:xfrm>
              <a:off x="7069851" y="3152450"/>
              <a:ext cx="870173" cy="492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2018</a:t>
              </a:r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cxnSp>
        <p:nvCxnSpPr>
          <p:cNvPr id="19" name="直接连接符 21"/>
          <p:cNvCxnSpPr>
            <a:cxnSpLocks/>
          </p:cNvCxnSpPr>
          <p:nvPr/>
        </p:nvCxnSpPr>
        <p:spPr>
          <a:xfrm>
            <a:off x="4037075" y="887837"/>
            <a:ext cx="2" cy="2381200"/>
          </a:xfrm>
          <a:prstGeom prst="line">
            <a:avLst/>
          </a:prstGeom>
          <a:noFill/>
          <a:ln>
            <a:solidFill>
              <a:schemeClr val="accent2"/>
            </a:solidFill>
            <a:prstDash val="sysDash"/>
            <a:headEnd type="oval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0" name="组合 38"/>
          <p:cNvGrpSpPr/>
          <p:nvPr/>
        </p:nvGrpSpPr>
        <p:grpSpPr>
          <a:xfrm>
            <a:off x="3710704" y="3099091"/>
            <a:ext cx="652744" cy="599326"/>
            <a:chOff x="4886264" y="3804856"/>
            <a:chExt cx="870175" cy="798854"/>
          </a:xfrm>
        </p:grpSpPr>
        <p:sp>
          <p:nvSpPr>
            <p:cNvPr id="21" name="泪滴形 4"/>
            <p:cNvSpPr/>
            <p:nvPr/>
          </p:nvSpPr>
          <p:spPr>
            <a:xfrm rot="8100000">
              <a:off x="4921923" y="3804856"/>
              <a:ext cx="798854" cy="798854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5"/>
            <p:cNvSpPr txBox="1"/>
            <p:nvPr/>
          </p:nvSpPr>
          <p:spPr>
            <a:xfrm>
              <a:off x="4886264" y="4002002"/>
              <a:ext cx="870175" cy="49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2014</a:t>
              </a:r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905827" y="963146"/>
            <a:ext cx="298182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TW" altLang="en-US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核心</a:t>
            </a:r>
            <a:r>
              <a:rPr lang="zh-CN" altLang="en-US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素養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的定義</a:t>
            </a:r>
          </a:p>
        </p:txBody>
      </p:sp>
      <p:sp>
        <p:nvSpPr>
          <p:cNvPr id="25" name="矩形 24"/>
          <p:cNvSpPr/>
          <p:nvPr/>
        </p:nvSpPr>
        <p:spPr>
          <a:xfrm>
            <a:off x="230305" y="1325508"/>
            <a:ext cx="378181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「核心素養」是指一個人為適應現在生活及面對未來挑戰，所應具備的知識、能力</a:t>
            </a:r>
            <a:r>
              <a:rPr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包含技能</a:t>
            </a:r>
            <a:r>
              <a:rPr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與態度。</a:t>
            </a:r>
          </a:p>
          <a:p>
            <a:pPr marL="171450" indent="-171450" algn="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「核心素養」是育人</a:t>
            </a: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目的</a:t>
            </a:r>
            <a:r>
              <a:rPr lang="zh-TW" altLang="en-US" sz="1200" dirty="0" smtClean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220022" y="3533820"/>
            <a:ext cx="298182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素養</a:t>
            </a:r>
            <a:r>
              <a:rPr lang="zh-TW" altLang="en-US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導向體育課程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780991" y="1164569"/>
            <a:ext cx="378181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「課程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轉化」課程綱要到教材選用與教學方法內容設計、至學生評量之間的過程，注重情境化、脈絡化的學習 </a:t>
            </a:r>
            <a:r>
              <a:rPr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國家教育研究院，</a:t>
            </a:r>
            <a:r>
              <a:rPr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cxnSp>
        <p:nvCxnSpPr>
          <p:cNvPr id="31" name="直接连接符 19"/>
          <p:cNvCxnSpPr>
            <a:cxnSpLocks/>
          </p:cNvCxnSpPr>
          <p:nvPr/>
        </p:nvCxnSpPr>
        <p:spPr>
          <a:xfrm>
            <a:off x="8766462" y="1027059"/>
            <a:ext cx="17152" cy="1472306"/>
          </a:xfrm>
          <a:prstGeom prst="line">
            <a:avLst/>
          </a:prstGeom>
          <a:noFill/>
          <a:ln>
            <a:solidFill>
              <a:schemeClr val="accent4"/>
            </a:solidFill>
            <a:prstDash val="sysDash"/>
            <a:headEnd type="oval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2" name="组合 40"/>
          <p:cNvGrpSpPr/>
          <p:nvPr/>
        </p:nvGrpSpPr>
        <p:grpSpPr>
          <a:xfrm>
            <a:off x="8440090" y="2519229"/>
            <a:ext cx="652744" cy="599326"/>
            <a:chOff x="9608798" y="3379883"/>
            <a:chExt cx="870175" cy="798854"/>
          </a:xfrm>
        </p:grpSpPr>
        <p:sp>
          <p:nvSpPr>
            <p:cNvPr id="33" name="泪滴形 10"/>
            <p:cNvSpPr/>
            <p:nvPr/>
          </p:nvSpPr>
          <p:spPr>
            <a:xfrm rot="8100000">
              <a:off x="9645376" y="3379883"/>
              <a:ext cx="798854" cy="798854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23"/>
            <p:cNvSpPr txBox="1"/>
            <p:nvPr/>
          </p:nvSpPr>
          <p:spPr>
            <a:xfrm>
              <a:off x="9608798" y="3603500"/>
              <a:ext cx="870175" cy="49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2019</a:t>
              </a:r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5170878" y="814693"/>
            <a:ext cx="331107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素養</a:t>
            </a:r>
            <a:r>
              <a:rPr lang="zh-TW" altLang="en-US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導向體育課程轉化與實踐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310943" y="3970070"/>
            <a:ext cx="378181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「素養導向體育課程」指的是結合認知、情意、技能與行為實踐，以利素養導向體育課程設計。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8577519" y="4723657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74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51272BC0-D2CC-DE4E-8954-7C008604B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F22C3BA3-D383-F841-AC5F-251B5BE0269C}"/>
              </a:ext>
            </a:extLst>
          </p:cNvPr>
          <p:cNvSpPr txBox="1"/>
          <p:nvPr/>
        </p:nvSpPr>
        <p:spPr>
          <a:xfrm>
            <a:off x="1326199" y="189800"/>
            <a:ext cx="411575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身體素養</a:t>
            </a: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/7</a:t>
            </a:r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6199" y="916676"/>
            <a:ext cx="6827837" cy="384057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577519" y="4723657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25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51272BC0-D2CC-DE4E-8954-7C008604B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F22C3BA3-D383-F841-AC5F-251B5BE0269C}"/>
              </a:ext>
            </a:extLst>
          </p:cNvPr>
          <p:cNvSpPr txBox="1"/>
          <p:nvPr/>
        </p:nvSpPr>
        <p:spPr>
          <a:xfrm>
            <a:off x="1326199" y="189800"/>
            <a:ext cx="41157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36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核心</a:t>
            </a:r>
            <a:r>
              <a:rPr lang="zh-CN" altLang="en-US" sz="36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素養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4/7</a:t>
            </a:r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1326198" y="755725"/>
            <a:ext cx="7747951" cy="1023614"/>
          </a:xfrm>
          <a:prstGeom prst="rect">
            <a:avLst/>
          </a:prstGeom>
          <a:solidFill>
            <a:srgbClr val="FFEAA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TW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TW" altLang="zh-TW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整合知識、能力</a:t>
            </a:r>
            <a:r>
              <a:rPr lang="en-US" altLang="zh-TW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zh-TW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包含技能</a:t>
            </a:r>
            <a:r>
              <a:rPr lang="en-US" altLang="zh-TW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TW" altLang="zh-TW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與態度</a:t>
            </a:r>
            <a:endParaRPr lang="en-US" altLang="zh-TW" sz="1400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透過提問、討論、欣賞、展演、操作、情境體驗等有效的教學活動與策略，引導學生創造與省思，提供學生更多</a:t>
            </a:r>
            <a:r>
              <a:rPr lang="zh-TW" altLang="en-US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參與互動</a:t>
            </a:r>
            <a:r>
              <a:rPr lang="zh-TW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及</a:t>
            </a:r>
            <a:r>
              <a:rPr lang="zh-TW" altLang="en-US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力行實踐</a:t>
            </a:r>
            <a:r>
              <a:rPr lang="zh-TW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的機會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326198" y="1837433"/>
            <a:ext cx="7747952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TW" sz="1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TW" altLang="zh-TW" sz="1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重視情境與脈絡的學習</a:t>
            </a:r>
            <a:endParaRPr lang="en-US" altLang="zh-TW" sz="14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教材與教學設計能夠重視</a:t>
            </a:r>
            <a:r>
              <a:rPr lang="zh-TW" altLang="zh-TW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情境</a:t>
            </a: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與</a:t>
            </a:r>
            <a:r>
              <a:rPr lang="zh-TW" altLang="zh-TW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脈絡化</a:t>
            </a: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的學習，引導學生能主動地與週遭人、事、物及環境的互動中觀察現象，尋求關係，解決問題，並關注在如何將所</a:t>
            </a:r>
            <a:r>
              <a:rPr lang="zh-TW" altLang="zh-TW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學內容轉化</a:t>
            </a: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為</a:t>
            </a:r>
            <a:r>
              <a:rPr lang="zh-TW" altLang="zh-TW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實踐性的知識</a:t>
            </a: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，並落實於</a:t>
            </a:r>
            <a:r>
              <a:rPr lang="zh-TW" altLang="zh-TW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生活中</a:t>
            </a: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TW" sz="14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326198" y="3250303"/>
            <a:ext cx="7747951" cy="10618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TW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TW" altLang="zh-TW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重視學習的歷程</a:t>
            </a:r>
            <a:r>
              <a:rPr lang="zh-TW" altLang="en-US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zh-TW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方法</a:t>
            </a:r>
            <a:r>
              <a:rPr lang="zh-TW" altLang="en-US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及策略</a:t>
            </a:r>
            <a:endParaRPr lang="en-US" altLang="zh-TW" sz="1400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教材與教學設計，除了知識內容的學習之外，更應強調</a:t>
            </a:r>
            <a:r>
              <a:rPr lang="zh-TW" altLang="zh-TW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學習歷程</a:t>
            </a: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及</a:t>
            </a:r>
            <a:r>
              <a:rPr lang="zh-TW" altLang="zh-TW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學習方法</a:t>
            </a: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的重要，以使學生</a:t>
            </a:r>
            <a:r>
              <a:rPr lang="zh-TW" altLang="zh-TW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喜歡學習</a:t>
            </a: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及學會</a:t>
            </a:r>
            <a:r>
              <a:rPr lang="zh-TW" altLang="zh-TW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如何學習</a:t>
            </a: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1290478" y="4340007"/>
            <a:ext cx="7819390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TW" sz="1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4.</a:t>
            </a:r>
            <a:r>
              <a:rPr lang="zh-TW" altLang="zh-TW" sz="1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強調實踐力行的表現</a:t>
            </a:r>
            <a:endParaRPr lang="en-US" altLang="zh-TW" sz="1400" b="1" dirty="0">
              <a:solidFill>
                <a:schemeClr val="accent6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教學設計要能提供學習者活用與實踐所學的機會</a:t>
            </a:r>
            <a:r>
              <a:rPr lang="zh-TW" altLang="zh-TW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，關注</a:t>
            </a:r>
            <a:r>
              <a:rPr lang="zh-TW" altLang="zh-TW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學習者的內化</a:t>
            </a: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以及</a:t>
            </a:r>
            <a:r>
              <a:rPr lang="zh-TW" altLang="zh-TW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學習遷移</a:t>
            </a:r>
            <a:r>
              <a:rPr lang="zh-TW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與長效影響。</a:t>
            </a:r>
            <a:endParaRPr lang="en-US" altLang="zh-TW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21331" y="4761757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77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51272BC0-D2CC-DE4E-8954-7C008604B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F22C3BA3-D383-F841-AC5F-251B5BE0269C}"/>
              </a:ext>
            </a:extLst>
          </p:cNvPr>
          <p:cNvSpPr txBox="1"/>
          <p:nvPr/>
        </p:nvSpPr>
        <p:spPr>
          <a:xfrm>
            <a:off x="1326199" y="189800"/>
            <a:ext cx="4574728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36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素養</a:t>
            </a:r>
            <a:r>
              <a:rPr lang="zh-TW" altLang="en-US" sz="36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導向體育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課程</a:t>
            </a: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/7</a:t>
            </a:r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r">
              <a:lnSpc>
                <a:spcPct val="120000"/>
              </a:lnSpc>
            </a:pPr>
            <a:endParaRPr lang="zh-CN" altLang="en-US" sz="36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062133" y="1525747"/>
            <a:ext cx="1784216" cy="976081"/>
            <a:chOff x="5969" y="0"/>
            <a:chExt cx="1784216" cy="976081"/>
          </a:xfrm>
        </p:grpSpPr>
        <p:sp>
          <p:nvSpPr>
            <p:cNvPr id="21" name="圓角矩形 20"/>
            <p:cNvSpPr/>
            <p:nvPr/>
          </p:nvSpPr>
          <p:spPr>
            <a:xfrm>
              <a:off x="5969" y="0"/>
              <a:ext cx="1784216" cy="9760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圓角矩形 4"/>
            <p:cNvSpPr/>
            <p:nvPr/>
          </p:nvSpPr>
          <p:spPr>
            <a:xfrm>
              <a:off x="34557" y="28588"/>
              <a:ext cx="1727040" cy="91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十二年</a:t>
              </a:r>
              <a:endParaRPr lang="en-US" altLang="zh-TW" sz="2900" dirty="0" smtClean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國</a:t>
              </a:r>
              <a:r>
                <a:rPr lang="zh-TW" altLang="en-US" sz="29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教</a:t>
              </a:r>
              <a:r>
                <a:rPr lang="zh-TW" altLang="en-US" sz="29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階段</a:t>
              </a:r>
              <a:endParaRPr lang="zh-TW" altLang="en-US" sz="2900" kern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3024771" y="1792544"/>
            <a:ext cx="378253" cy="442485"/>
            <a:chOff x="1968607" y="266797"/>
            <a:chExt cx="378253" cy="442485"/>
          </a:xfrm>
        </p:grpSpPr>
        <p:sp>
          <p:nvSpPr>
            <p:cNvPr id="19" name="向右箭號 18"/>
            <p:cNvSpPr/>
            <p:nvPr/>
          </p:nvSpPr>
          <p:spPr>
            <a:xfrm>
              <a:off x="1968607" y="266797"/>
              <a:ext cx="378253" cy="44248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向右箭號 6"/>
            <p:cNvSpPr/>
            <p:nvPr/>
          </p:nvSpPr>
          <p:spPr>
            <a:xfrm>
              <a:off x="1968607" y="355294"/>
              <a:ext cx="264777" cy="2654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300" kern="12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560036" y="1525747"/>
            <a:ext cx="1784216" cy="976081"/>
            <a:chOff x="2503872" y="0"/>
            <a:chExt cx="1784216" cy="976081"/>
          </a:xfrm>
        </p:grpSpPr>
        <p:sp>
          <p:nvSpPr>
            <p:cNvPr id="17" name="圓角矩形 16"/>
            <p:cNvSpPr/>
            <p:nvPr/>
          </p:nvSpPr>
          <p:spPr>
            <a:xfrm>
              <a:off x="2503872" y="0"/>
              <a:ext cx="1784216" cy="9760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圓角矩形 8"/>
            <p:cNvSpPr/>
            <p:nvPr/>
          </p:nvSpPr>
          <p:spPr>
            <a:xfrm>
              <a:off x="2532460" y="28588"/>
              <a:ext cx="1727040" cy="91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kern="12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社會成人階段</a:t>
              </a:r>
              <a:endParaRPr lang="zh-TW" altLang="en-US" sz="2900" kern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522674" y="1792544"/>
            <a:ext cx="378253" cy="442485"/>
            <a:chOff x="4466510" y="266797"/>
            <a:chExt cx="378253" cy="442485"/>
          </a:xfrm>
        </p:grpSpPr>
        <p:sp>
          <p:nvSpPr>
            <p:cNvPr id="15" name="向右箭號 14"/>
            <p:cNvSpPr/>
            <p:nvPr/>
          </p:nvSpPr>
          <p:spPr>
            <a:xfrm>
              <a:off x="4466510" y="266797"/>
              <a:ext cx="378253" cy="44248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向右箭號 10"/>
            <p:cNvSpPr/>
            <p:nvPr/>
          </p:nvSpPr>
          <p:spPr>
            <a:xfrm>
              <a:off x="4466510" y="355294"/>
              <a:ext cx="264777" cy="2654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300" kern="12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6057939" y="1525747"/>
            <a:ext cx="1784216" cy="976081"/>
            <a:chOff x="5001775" y="0"/>
            <a:chExt cx="1784216" cy="976081"/>
          </a:xfrm>
        </p:grpSpPr>
        <p:sp>
          <p:nvSpPr>
            <p:cNvPr id="13" name="圓角矩形 12"/>
            <p:cNvSpPr/>
            <p:nvPr/>
          </p:nvSpPr>
          <p:spPr>
            <a:xfrm>
              <a:off x="5001775" y="0"/>
              <a:ext cx="1784216" cy="9760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12"/>
            <p:cNvSpPr/>
            <p:nvPr/>
          </p:nvSpPr>
          <p:spPr>
            <a:xfrm>
              <a:off x="5030363" y="28588"/>
              <a:ext cx="1727040" cy="91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終身</a:t>
              </a:r>
              <a:r>
                <a:rPr lang="zh-TW" altLang="en-US" sz="29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階段</a:t>
              </a:r>
              <a:endParaRPr lang="zh-TW" altLang="en-US" sz="2900" kern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3" name="TextBox 46"/>
          <p:cNvSpPr txBox="1"/>
          <p:nvPr/>
        </p:nvSpPr>
        <p:spPr>
          <a:xfrm>
            <a:off x="919865" y="3332993"/>
            <a:ext cx="2104906" cy="831007"/>
          </a:xfrm>
          <a:prstGeom prst="rect">
            <a:avLst/>
          </a:prstGeom>
          <a:noFill/>
          <a:ln>
            <a:noFill/>
          </a:ln>
        </p:spPr>
        <p:txBody>
          <a:bodyPr wrap="square" lIns="91449" tIns="45725" rIns="91449" bIns="45725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第一階段</a:t>
            </a:r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第五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階段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200" dirty="0" smtClean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十二年國教的學習</a:t>
            </a:r>
            <a:r>
              <a:rPr lang="zh-TW" altLang="en-US" sz="12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階段</a:t>
            </a:r>
            <a:endParaRPr lang="en-US" altLang="zh-TW" sz="1200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情境、脈絡化與系統化的課程設計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</p:txBody>
      </p:sp>
      <p:cxnSp>
        <p:nvCxnSpPr>
          <p:cNvPr id="24" name="直接连接符 55"/>
          <p:cNvCxnSpPr>
            <a:cxnSpLocks/>
          </p:cNvCxnSpPr>
          <p:nvPr/>
        </p:nvCxnSpPr>
        <p:spPr>
          <a:xfrm>
            <a:off x="943544" y="3247183"/>
            <a:ext cx="216909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56">
            <a:extLst>
              <a:ext uri="{FF2B5EF4-FFF2-40B4-BE49-F238E27FC236}">
                <a16:creationId xmlns="" xmlns:a16="http://schemas.microsoft.com/office/drawing/2014/main" id="{3EC37AF9-2AB7-6F42-BB66-90B65E043CCC}"/>
              </a:ext>
            </a:extLst>
          </p:cNvPr>
          <p:cNvSpPr txBox="1"/>
          <p:nvPr/>
        </p:nvSpPr>
        <p:spPr>
          <a:xfrm>
            <a:off x="1173168" y="2912060"/>
            <a:ext cx="1800511" cy="307787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r>
              <a:rPr lang="zh-TW" altLang="en-US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素養導向體育課</a:t>
            </a:r>
            <a:r>
              <a:rPr lang="zh-TW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程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3403024" y="3310169"/>
            <a:ext cx="2423278" cy="1015673"/>
          </a:xfrm>
          <a:prstGeom prst="rect">
            <a:avLst/>
          </a:prstGeom>
          <a:noFill/>
          <a:ln>
            <a:noFill/>
          </a:ln>
        </p:spPr>
        <p:txBody>
          <a:bodyPr wrap="square" lIns="91449" tIns="45725" rIns="91449" bIns="45725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離開校園後進入成人</a:t>
            </a:r>
            <a:r>
              <a:rPr lang="zh-TW" altLang="en-US" sz="1200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階段</a:t>
            </a:r>
            <a:endParaRPr lang="en-US" altLang="zh-TW" sz="1200" dirty="0" smtClean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動機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、信心、身體能力、知識以及理解，和重視與承擔對生活的身體活動的責任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200" kern="0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TextBox 56">
            <a:extLst>
              <a:ext uri="{FF2B5EF4-FFF2-40B4-BE49-F238E27FC236}">
                <a16:creationId xmlns="" xmlns:a16="http://schemas.microsoft.com/office/drawing/2014/main" id="{901E580B-22FA-144E-BBEF-772F0E7E0708}"/>
              </a:ext>
            </a:extLst>
          </p:cNvPr>
          <p:cNvSpPr txBox="1"/>
          <p:nvPr/>
        </p:nvSpPr>
        <p:spPr>
          <a:xfrm>
            <a:off x="3947573" y="2877720"/>
            <a:ext cx="902829" cy="307787"/>
          </a:xfrm>
          <a:prstGeom prst="rect">
            <a:avLst/>
          </a:prstGeom>
          <a:noFill/>
        </p:spPr>
        <p:txBody>
          <a:bodyPr wrap="none" lIns="91449" tIns="45725" rIns="91449" bIns="45725" rtlCol="0">
            <a:spAutoFit/>
          </a:bodyPr>
          <a:lstStyle/>
          <a:p>
            <a:r>
              <a:rPr lang="zh-TW" altLang="en-US" sz="1400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身體</a:t>
            </a:r>
            <a:r>
              <a:rPr lang="zh-TW" altLang="en-US" sz="14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素養</a:t>
            </a:r>
            <a:endParaRPr lang="zh-CN" altLang="en-US" sz="14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8" name="直接连接符 55">
            <a:extLst>
              <a:ext uri="{FF2B5EF4-FFF2-40B4-BE49-F238E27FC236}">
                <a16:creationId xmlns="" xmlns:a16="http://schemas.microsoft.com/office/drawing/2014/main" id="{947700ED-244A-9247-87D7-0E152CB971DF}"/>
              </a:ext>
            </a:extLst>
          </p:cNvPr>
          <p:cNvCxnSpPr>
            <a:cxnSpLocks/>
          </p:cNvCxnSpPr>
          <p:nvPr/>
        </p:nvCxnSpPr>
        <p:spPr>
          <a:xfrm>
            <a:off x="3695372" y="3216799"/>
            <a:ext cx="1824168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71">
            <a:extLst>
              <a:ext uri="{FF2B5EF4-FFF2-40B4-BE49-F238E27FC236}">
                <a16:creationId xmlns="" xmlns:a16="http://schemas.microsoft.com/office/drawing/2014/main" id="{0433449E-D278-F14D-9653-A890AB85BFE2}"/>
              </a:ext>
            </a:extLst>
          </p:cNvPr>
          <p:cNvSpPr txBox="1"/>
          <p:nvPr/>
        </p:nvSpPr>
        <p:spPr>
          <a:xfrm>
            <a:off x="6148680" y="3267344"/>
            <a:ext cx="1985615" cy="461675"/>
          </a:xfrm>
          <a:prstGeom prst="rect">
            <a:avLst/>
          </a:prstGeom>
          <a:noFill/>
          <a:ln>
            <a:noFill/>
          </a:ln>
        </p:spPr>
        <p:txBody>
          <a:bodyPr wrap="square" lIns="91449" tIns="45725" rIns="91449" bIns="45725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200" kern="0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繪製自己的素養旅程</a:t>
            </a:r>
            <a:endParaRPr lang="en-US" altLang="zh-TW" sz="1200" kern="0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 kern="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Passport for life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TextBox 56">
            <a:extLst>
              <a:ext uri="{FF2B5EF4-FFF2-40B4-BE49-F238E27FC236}">
                <a16:creationId xmlns="" xmlns:a16="http://schemas.microsoft.com/office/drawing/2014/main" id="{DA1A9AED-275B-A54C-AF2E-E3E9781EFF8B}"/>
              </a:ext>
            </a:extLst>
          </p:cNvPr>
          <p:cNvSpPr txBox="1"/>
          <p:nvPr/>
        </p:nvSpPr>
        <p:spPr>
          <a:xfrm>
            <a:off x="6241233" y="2901233"/>
            <a:ext cx="1800511" cy="307787"/>
          </a:xfrm>
          <a:prstGeom prst="rect">
            <a:avLst/>
          </a:prstGeom>
          <a:noFill/>
        </p:spPr>
        <p:txBody>
          <a:bodyPr wrap="none" lIns="91449" tIns="45725" rIns="91449" bIns="45725" rtlCol="0">
            <a:spAutoFit/>
          </a:bodyPr>
          <a:lstStyle/>
          <a:p>
            <a:r>
              <a:rPr lang="zh-TW" altLang="en-US" sz="14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終身學習的素養旅程</a:t>
            </a:r>
            <a:endParaRPr lang="zh-CN" altLang="en-US" sz="1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1" name="直接连接符 55">
            <a:extLst>
              <a:ext uri="{FF2B5EF4-FFF2-40B4-BE49-F238E27FC236}">
                <a16:creationId xmlns="" xmlns:a16="http://schemas.microsoft.com/office/drawing/2014/main" id="{9A382DDA-CA63-F947-A908-538D1C5AFF13}"/>
              </a:ext>
            </a:extLst>
          </p:cNvPr>
          <p:cNvCxnSpPr>
            <a:cxnSpLocks/>
          </p:cNvCxnSpPr>
          <p:nvPr/>
        </p:nvCxnSpPr>
        <p:spPr>
          <a:xfrm>
            <a:off x="6169383" y="3209020"/>
            <a:ext cx="182416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文字方塊 31"/>
          <p:cNvSpPr txBox="1"/>
          <p:nvPr/>
        </p:nvSpPr>
        <p:spPr>
          <a:xfrm>
            <a:off x="8577519" y="4723657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289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51272BC0-D2CC-DE4E-8954-7C008604B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F22C3BA3-D383-F841-AC5F-251B5BE0269C}"/>
              </a:ext>
            </a:extLst>
          </p:cNvPr>
          <p:cNvSpPr txBox="1"/>
          <p:nvPr/>
        </p:nvSpPr>
        <p:spPr>
          <a:xfrm>
            <a:off x="1326199" y="189800"/>
            <a:ext cx="6588762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36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素養</a:t>
            </a:r>
            <a:r>
              <a:rPr lang="zh-TW" altLang="en-US" sz="36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導向體育課程轉化與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實踐</a:t>
            </a: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/7</a:t>
            </a:r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r">
              <a:lnSpc>
                <a:spcPct val="120000"/>
              </a:lnSpc>
            </a:pPr>
            <a:endParaRPr lang="zh-CN" altLang="en-US" sz="36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82201" y="2335512"/>
            <a:ext cx="1784216" cy="980741"/>
            <a:chOff x="2503872" y="-33248"/>
            <a:chExt cx="1784216" cy="980741"/>
          </a:xfrm>
        </p:grpSpPr>
        <p:sp>
          <p:nvSpPr>
            <p:cNvPr id="9" name="圓角矩形 8"/>
            <p:cNvSpPr/>
            <p:nvPr/>
          </p:nvSpPr>
          <p:spPr>
            <a:xfrm>
              <a:off x="2503872" y="-33248"/>
              <a:ext cx="1784216" cy="9760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圓角矩形 8"/>
            <p:cNvSpPr/>
            <p:nvPr/>
          </p:nvSpPr>
          <p:spPr>
            <a:xfrm>
              <a:off x="2532460" y="28588"/>
              <a:ext cx="1727040" cy="91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kern="12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教材教法</a:t>
              </a:r>
              <a:endParaRPr lang="zh-TW" altLang="en-US" sz="2900" kern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53613" y="1060577"/>
            <a:ext cx="1784216" cy="976081"/>
            <a:chOff x="5969" y="0"/>
            <a:chExt cx="1784216" cy="976081"/>
          </a:xfrm>
        </p:grpSpPr>
        <p:sp>
          <p:nvSpPr>
            <p:cNvPr id="12" name="圓角矩形 11"/>
            <p:cNvSpPr/>
            <p:nvPr/>
          </p:nvSpPr>
          <p:spPr>
            <a:xfrm>
              <a:off x="5969" y="0"/>
              <a:ext cx="1784216" cy="9760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圓角矩形 4"/>
            <p:cNvSpPr/>
            <p:nvPr/>
          </p:nvSpPr>
          <p:spPr>
            <a:xfrm>
              <a:off x="34557" y="28588"/>
              <a:ext cx="1727040" cy="91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體育</a:t>
              </a:r>
              <a:r>
                <a:rPr lang="zh-TW" altLang="en-US" sz="29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教師</a:t>
              </a:r>
              <a:endParaRPr lang="zh-TW" altLang="en-US" sz="2900" kern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582201" y="3661813"/>
            <a:ext cx="1784216" cy="976081"/>
            <a:chOff x="5001775" y="0"/>
            <a:chExt cx="1784216" cy="976081"/>
          </a:xfrm>
        </p:grpSpPr>
        <p:sp>
          <p:nvSpPr>
            <p:cNvPr id="18" name="圓角矩形 17"/>
            <p:cNvSpPr/>
            <p:nvPr/>
          </p:nvSpPr>
          <p:spPr>
            <a:xfrm>
              <a:off x="5001775" y="0"/>
              <a:ext cx="1784216" cy="9760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12"/>
            <p:cNvSpPr/>
            <p:nvPr/>
          </p:nvSpPr>
          <p:spPr>
            <a:xfrm>
              <a:off x="5030363" y="28588"/>
              <a:ext cx="1727040" cy="91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學生學</a:t>
              </a:r>
              <a:r>
                <a:rPr lang="zh-TW" altLang="en-US" sz="29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習</a:t>
              </a:r>
              <a:endParaRPr lang="zh-TW" altLang="en-US" sz="2900" kern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0" name="向下箭號 19"/>
          <p:cNvSpPr/>
          <p:nvPr/>
        </p:nvSpPr>
        <p:spPr>
          <a:xfrm>
            <a:off x="1285888" y="2098494"/>
            <a:ext cx="330200" cy="23235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>
            <a:off x="1270026" y="3406826"/>
            <a:ext cx="330200" cy="23235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TextBox 48">
            <a:extLst>
              <a:ext uri="{FF2B5EF4-FFF2-40B4-BE49-F238E27FC236}">
                <a16:creationId xmlns="" xmlns:a16="http://schemas.microsoft.com/office/drawing/2014/main" id="{1E1BF6DC-18DF-5140-8C4C-B991E09976E1}"/>
              </a:ext>
            </a:extLst>
          </p:cNvPr>
          <p:cNvSpPr txBox="1"/>
          <p:nvPr/>
        </p:nvSpPr>
        <p:spPr>
          <a:xfrm>
            <a:off x="439589" y="4719332"/>
            <a:ext cx="32876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4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一般課程與教</a:t>
            </a:r>
            <a:r>
              <a:rPr lang="zh-TW" altLang="en-US" sz="2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學</a:t>
            </a:r>
            <a:endParaRPr lang="en-GB" altLang="zh-CN"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32" y="1774306"/>
            <a:ext cx="2629351" cy="2086786"/>
          </a:xfrm>
          <a:prstGeom prst="rect">
            <a:avLst/>
          </a:prstGeom>
        </p:spPr>
      </p:pic>
      <p:grpSp>
        <p:nvGrpSpPr>
          <p:cNvPr id="25" name="群組 24"/>
          <p:cNvGrpSpPr/>
          <p:nvPr/>
        </p:nvGrpSpPr>
        <p:grpSpPr>
          <a:xfrm>
            <a:off x="6345632" y="1333287"/>
            <a:ext cx="1784216" cy="976081"/>
            <a:chOff x="5969" y="0"/>
            <a:chExt cx="1784216" cy="976081"/>
          </a:xfrm>
        </p:grpSpPr>
        <p:sp>
          <p:nvSpPr>
            <p:cNvPr id="26" name="圓角矩形 25"/>
            <p:cNvSpPr/>
            <p:nvPr/>
          </p:nvSpPr>
          <p:spPr>
            <a:xfrm>
              <a:off x="5969" y="0"/>
              <a:ext cx="1784216" cy="9760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圓角矩形 4"/>
            <p:cNvSpPr/>
            <p:nvPr/>
          </p:nvSpPr>
          <p:spPr>
            <a:xfrm>
              <a:off x="34557" y="28588"/>
              <a:ext cx="1727040" cy="91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體育</a:t>
              </a:r>
              <a:r>
                <a:rPr lang="zh-TW" altLang="en-US" sz="29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教師</a:t>
              </a:r>
              <a:endParaRPr lang="zh-TW" altLang="en-US" sz="2900" kern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5591886" y="2591170"/>
            <a:ext cx="1239534" cy="1460493"/>
            <a:chOff x="2503872" y="-33248"/>
            <a:chExt cx="1784216" cy="980741"/>
          </a:xfrm>
        </p:grpSpPr>
        <p:sp>
          <p:nvSpPr>
            <p:cNvPr id="31" name="圓角矩形 30"/>
            <p:cNvSpPr/>
            <p:nvPr/>
          </p:nvSpPr>
          <p:spPr>
            <a:xfrm>
              <a:off x="2503872" y="-33248"/>
              <a:ext cx="1784216" cy="9760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圓角矩形 8"/>
            <p:cNvSpPr/>
            <p:nvPr/>
          </p:nvSpPr>
          <p:spPr>
            <a:xfrm>
              <a:off x="2532460" y="28588"/>
              <a:ext cx="1727040" cy="91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kern="12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教材教法</a:t>
              </a:r>
              <a:endParaRPr lang="zh-TW" altLang="en-US" sz="2900" kern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7859112" y="2591170"/>
            <a:ext cx="1250666" cy="1383105"/>
            <a:chOff x="5001775" y="0"/>
            <a:chExt cx="1784216" cy="976081"/>
          </a:xfrm>
        </p:grpSpPr>
        <p:sp>
          <p:nvSpPr>
            <p:cNvPr id="36" name="圓角矩形 35"/>
            <p:cNvSpPr/>
            <p:nvPr/>
          </p:nvSpPr>
          <p:spPr>
            <a:xfrm>
              <a:off x="5001775" y="0"/>
              <a:ext cx="1784216" cy="9760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圓角矩形 12"/>
            <p:cNvSpPr/>
            <p:nvPr/>
          </p:nvSpPr>
          <p:spPr>
            <a:xfrm>
              <a:off x="5030363" y="28588"/>
              <a:ext cx="1727040" cy="91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9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學生學習</a:t>
              </a:r>
              <a:endParaRPr lang="zh-TW" altLang="en-US" sz="2900" kern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0" name="左-右-上三向箭號 39"/>
          <p:cNvSpPr/>
          <p:nvPr/>
        </p:nvSpPr>
        <p:spPr>
          <a:xfrm>
            <a:off x="6859254" y="2753705"/>
            <a:ext cx="972023" cy="713809"/>
          </a:xfrm>
          <a:prstGeom prst="leftRightUp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TextBox 48">
            <a:extLst>
              <a:ext uri="{FF2B5EF4-FFF2-40B4-BE49-F238E27FC236}">
                <a16:creationId xmlns="" xmlns:a16="http://schemas.microsoft.com/office/drawing/2014/main" id="{1E1BF6DC-18DF-5140-8C4C-B991E09976E1}"/>
              </a:ext>
            </a:extLst>
          </p:cNvPr>
          <p:cNvSpPr txBox="1"/>
          <p:nvPr/>
        </p:nvSpPr>
        <p:spPr>
          <a:xfrm>
            <a:off x="5729258" y="4214108"/>
            <a:ext cx="328768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素養導向課程與教</a:t>
            </a:r>
            <a:r>
              <a:rPr lang="zh-TW" altLang="en-US" sz="28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學</a:t>
            </a:r>
            <a:endParaRPr lang="en-GB" altLang="zh-CN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8577519" y="4723657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87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>
            <a:extLst>
              <a:ext uri="{FF2B5EF4-FFF2-40B4-BE49-F238E27FC236}">
                <a16:creationId xmlns="" xmlns:a16="http://schemas.microsoft.com/office/drawing/2014/main" id="{51272BC0-D2CC-DE4E-8954-7C008604B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31" y="16922"/>
            <a:ext cx="1295802" cy="12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cap="all" spc="213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sz="8000" cap="all" spc="213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8">
            <a:extLst>
              <a:ext uri="{FF2B5EF4-FFF2-40B4-BE49-F238E27FC236}">
                <a16:creationId xmlns="" xmlns:a16="http://schemas.microsoft.com/office/drawing/2014/main" id="{F22C3BA3-D383-F841-AC5F-251B5BE0269C}"/>
              </a:ext>
            </a:extLst>
          </p:cNvPr>
          <p:cNvSpPr txBox="1"/>
          <p:nvPr/>
        </p:nvSpPr>
        <p:spPr>
          <a:xfrm>
            <a:off x="1326199" y="189800"/>
            <a:ext cx="41157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素養導向概念理解</a:t>
            </a: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/7</a:t>
            </a:r>
            <a:endParaRPr lang="en-GB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6" y="1710531"/>
            <a:ext cx="3763588" cy="3013869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4112903" y="1521402"/>
            <a:ext cx="4806505" cy="378258"/>
            <a:chOff x="1616683" y="2533937"/>
            <a:chExt cx="6407560" cy="504187"/>
          </a:xfrm>
        </p:grpSpPr>
        <p:grpSp>
          <p:nvGrpSpPr>
            <p:cNvPr id="8" name="组合 37"/>
            <p:cNvGrpSpPr/>
            <p:nvPr/>
          </p:nvGrpSpPr>
          <p:grpSpPr>
            <a:xfrm>
              <a:off x="1616683" y="2533937"/>
              <a:ext cx="2581777" cy="430752"/>
              <a:chOff x="8258783" y="2250996"/>
              <a:chExt cx="2581777" cy="43075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8258783" y="2358640"/>
                <a:ext cx="651753" cy="1848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37">
                  <a:defRPr/>
                </a:pP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3" name="文本框 36"/>
              <p:cNvSpPr txBox="1"/>
              <p:nvPr/>
            </p:nvSpPr>
            <p:spPr>
              <a:xfrm>
                <a:off x="9055766" y="2250996"/>
                <a:ext cx="1784794" cy="430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37">
                  <a:defRPr/>
                </a:pPr>
                <a:r>
                  <a:rPr lang="zh-TW" altLang="en-US" sz="1500" b="1" dirty="0" smtClean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體育課的價</a:t>
                </a:r>
                <a:r>
                  <a:rPr lang="zh-TW" altLang="en-US" sz="1500" b="1" dirty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值</a:t>
                </a:r>
                <a:endPara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9" name="组合 9"/>
            <p:cNvGrpSpPr/>
            <p:nvPr/>
          </p:nvGrpSpPr>
          <p:grpSpPr>
            <a:xfrm>
              <a:off x="4198459" y="2545834"/>
              <a:ext cx="3825784" cy="492290"/>
              <a:chOff x="4198459" y="2545834"/>
              <a:chExt cx="3825784" cy="492290"/>
            </a:xfrm>
          </p:grpSpPr>
          <p:cxnSp>
            <p:nvCxnSpPr>
              <p:cNvPr id="10" name="直接连接符 7"/>
              <p:cNvCxnSpPr>
                <a:stCxn id="13" idx="3"/>
              </p:cNvCxnSpPr>
              <p:nvPr/>
            </p:nvCxnSpPr>
            <p:spPr>
              <a:xfrm flipV="1">
                <a:off x="4198459" y="2730503"/>
                <a:ext cx="3015140" cy="1881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文本框 8"/>
              <p:cNvSpPr txBox="1"/>
              <p:nvPr/>
            </p:nvSpPr>
            <p:spPr>
              <a:xfrm>
                <a:off x="7312205" y="2545834"/>
                <a:ext cx="712038" cy="49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>
                        <a:lumMod val="50000"/>
                      </a:schemeClr>
                    </a:solidFill>
                    <a:ea typeface="微软雅黑" panose="020B0503020204020204" pitchFamily="34" charset="-122"/>
                  </a:rPr>
                  <a:t>Fun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" name="组合 12"/>
          <p:cNvGrpSpPr/>
          <p:nvPr/>
        </p:nvGrpSpPr>
        <p:grpSpPr>
          <a:xfrm>
            <a:off x="4112903" y="1992038"/>
            <a:ext cx="5014897" cy="369332"/>
            <a:chOff x="1616683" y="3244334"/>
            <a:chExt cx="6685367" cy="492290"/>
          </a:xfrm>
        </p:grpSpPr>
        <p:grpSp>
          <p:nvGrpSpPr>
            <p:cNvPr id="15" name="组合 38"/>
            <p:cNvGrpSpPr/>
            <p:nvPr/>
          </p:nvGrpSpPr>
          <p:grpSpPr>
            <a:xfrm>
              <a:off x="1616683" y="3259013"/>
              <a:ext cx="2838213" cy="430753"/>
              <a:chOff x="8258783" y="2250998"/>
              <a:chExt cx="2838213" cy="430753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8258783" y="2358640"/>
                <a:ext cx="651753" cy="18482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37">
                  <a:defRPr/>
                </a:pP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0" name="文本框 40"/>
              <p:cNvSpPr txBox="1"/>
              <p:nvPr/>
            </p:nvSpPr>
            <p:spPr>
              <a:xfrm>
                <a:off x="9055766" y="2250998"/>
                <a:ext cx="2041230" cy="430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37">
                  <a:defRPr/>
                </a:pPr>
                <a:r>
                  <a:rPr lang="zh-TW" altLang="en-US" sz="1500" b="1" dirty="0" smtClean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體育教師的存在</a:t>
                </a:r>
                <a:endPara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6" name="组合 28"/>
            <p:cNvGrpSpPr/>
            <p:nvPr/>
          </p:nvGrpSpPr>
          <p:grpSpPr>
            <a:xfrm>
              <a:off x="4650175" y="3244334"/>
              <a:ext cx="3651875" cy="492290"/>
              <a:chOff x="4650175" y="2545834"/>
              <a:chExt cx="3651875" cy="492290"/>
            </a:xfrm>
          </p:grpSpPr>
          <p:cxnSp>
            <p:nvCxnSpPr>
              <p:cNvPr id="17" name="直接连接符 32"/>
              <p:cNvCxnSpPr/>
              <p:nvPr/>
            </p:nvCxnSpPr>
            <p:spPr>
              <a:xfrm flipV="1">
                <a:off x="4650175" y="2730500"/>
                <a:ext cx="2563425" cy="34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文本框 34"/>
              <p:cNvSpPr txBox="1"/>
              <p:nvPr/>
            </p:nvSpPr>
            <p:spPr>
              <a:xfrm>
                <a:off x="7312207" y="2545834"/>
                <a:ext cx="989843" cy="49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>
                        <a:lumMod val="50000"/>
                      </a:schemeClr>
                    </a:solidFill>
                    <a:ea typeface="微软雅黑" panose="020B0503020204020204" pitchFamily="34" charset="-122"/>
                  </a:rPr>
                  <a:t>Guide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1" name="组合 13"/>
          <p:cNvGrpSpPr/>
          <p:nvPr/>
        </p:nvGrpSpPr>
        <p:grpSpPr>
          <a:xfrm>
            <a:off x="4112903" y="2547019"/>
            <a:ext cx="5075426" cy="369332"/>
            <a:chOff x="1616683" y="3984083"/>
            <a:chExt cx="6766058" cy="492291"/>
          </a:xfrm>
        </p:grpSpPr>
        <p:grpSp>
          <p:nvGrpSpPr>
            <p:cNvPr id="22" name="组合 41"/>
            <p:cNvGrpSpPr/>
            <p:nvPr/>
          </p:nvGrpSpPr>
          <p:grpSpPr>
            <a:xfrm>
              <a:off x="1616683" y="3984087"/>
              <a:ext cx="3351085" cy="430754"/>
              <a:chOff x="8258783" y="2250998"/>
              <a:chExt cx="3351085" cy="430754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8258783" y="2358640"/>
                <a:ext cx="651753" cy="18482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37">
                  <a:defRPr/>
                </a:pP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7" name="文本框 43"/>
              <p:cNvSpPr txBox="1"/>
              <p:nvPr/>
            </p:nvSpPr>
            <p:spPr>
              <a:xfrm>
                <a:off x="9055766" y="2250998"/>
                <a:ext cx="2554102" cy="430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37">
                  <a:defRPr/>
                </a:pPr>
                <a:r>
                  <a:rPr lang="zh-TW" altLang="en-US" sz="1500" b="1" dirty="0" smtClean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學生學習定位與思考</a:t>
                </a:r>
                <a:endPara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23" name="组合 49"/>
            <p:cNvGrpSpPr/>
            <p:nvPr/>
          </p:nvGrpSpPr>
          <p:grpSpPr>
            <a:xfrm>
              <a:off x="4650175" y="3984083"/>
              <a:ext cx="3732566" cy="492291"/>
              <a:chOff x="4650175" y="2545831"/>
              <a:chExt cx="3732566" cy="492291"/>
            </a:xfrm>
          </p:grpSpPr>
          <p:cxnSp>
            <p:nvCxnSpPr>
              <p:cNvPr id="24" name="直接连接符 50"/>
              <p:cNvCxnSpPr/>
              <p:nvPr/>
            </p:nvCxnSpPr>
            <p:spPr>
              <a:xfrm flipV="1">
                <a:off x="4650175" y="2765499"/>
                <a:ext cx="2563424" cy="34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文本框 51"/>
              <p:cNvSpPr txBox="1"/>
              <p:nvPr/>
            </p:nvSpPr>
            <p:spPr>
              <a:xfrm>
                <a:off x="7312207" y="2545831"/>
                <a:ext cx="1070534" cy="492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>
                        <a:lumMod val="50000"/>
                      </a:schemeClr>
                    </a:solidFill>
                    <a:ea typeface="微软雅黑" panose="020B0503020204020204" pitchFamily="34" charset="-122"/>
                  </a:rPr>
                  <a:t>Awake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8" name="组合 14"/>
          <p:cNvGrpSpPr/>
          <p:nvPr/>
        </p:nvGrpSpPr>
        <p:grpSpPr>
          <a:xfrm>
            <a:off x="4112903" y="3064437"/>
            <a:ext cx="5071385" cy="369332"/>
            <a:chOff x="1616683" y="4673757"/>
            <a:chExt cx="6760673" cy="492290"/>
          </a:xfrm>
        </p:grpSpPr>
        <p:grpSp>
          <p:nvGrpSpPr>
            <p:cNvPr id="29" name="组合 44"/>
            <p:cNvGrpSpPr/>
            <p:nvPr/>
          </p:nvGrpSpPr>
          <p:grpSpPr>
            <a:xfrm>
              <a:off x="1616683" y="4709160"/>
              <a:ext cx="3094650" cy="430753"/>
              <a:chOff x="8258783" y="2250998"/>
              <a:chExt cx="3094650" cy="430753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8258783" y="2358640"/>
                <a:ext cx="651753" cy="18482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37">
                  <a:defRPr/>
                </a:pP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34" name="文本框 46"/>
              <p:cNvSpPr txBox="1"/>
              <p:nvPr/>
            </p:nvSpPr>
            <p:spPr>
              <a:xfrm>
                <a:off x="9055766" y="2250998"/>
                <a:ext cx="2297667" cy="430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37">
                  <a:defRPr/>
                </a:pPr>
                <a:r>
                  <a:rPr lang="zh-TW" altLang="en-US" sz="1500" b="1" dirty="0" smtClean="0">
                    <a:solidFill>
                      <a:schemeClr val="bg1">
                        <a:lumMod val="50000"/>
                      </a:schemeClr>
                    </a:solidFill>
                    <a:latin typeface="Arial"/>
                    <a:ea typeface="微软雅黑"/>
                  </a:rPr>
                  <a:t>教室空間環境營造</a:t>
                </a:r>
                <a:endPara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Arial"/>
                  <a:ea typeface="微软雅黑"/>
                </a:endParaRPr>
              </a:p>
            </p:txBody>
          </p:sp>
        </p:grpSp>
        <p:grpSp>
          <p:nvGrpSpPr>
            <p:cNvPr id="30" name="组合 52"/>
            <p:cNvGrpSpPr/>
            <p:nvPr/>
          </p:nvGrpSpPr>
          <p:grpSpPr>
            <a:xfrm>
              <a:off x="4650175" y="4673757"/>
              <a:ext cx="3727181" cy="492290"/>
              <a:chOff x="4650175" y="2545834"/>
              <a:chExt cx="3727181" cy="492290"/>
            </a:xfrm>
          </p:grpSpPr>
          <p:cxnSp>
            <p:nvCxnSpPr>
              <p:cNvPr id="31" name="直接连接符 53"/>
              <p:cNvCxnSpPr/>
              <p:nvPr/>
            </p:nvCxnSpPr>
            <p:spPr>
              <a:xfrm flipV="1">
                <a:off x="4650175" y="2730500"/>
                <a:ext cx="2563425" cy="349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54"/>
              <p:cNvSpPr txBox="1"/>
              <p:nvPr/>
            </p:nvSpPr>
            <p:spPr>
              <a:xfrm>
                <a:off x="7312206" y="2545834"/>
                <a:ext cx="1065150" cy="49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>
                        <a:lumMod val="50000"/>
                      </a:schemeClr>
                    </a:solidFill>
                    <a:ea typeface="微软雅黑" panose="020B0503020204020204" pitchFamily="34" charset="-122"/>
                  </a:rPr>
                  <a:t>Create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5" name="TextBox 48">
            <a:extLst>
              <a:ext uri="{FF2B5EF4-FFF2-40B4-BE49-F238E27FC236}">
                <a16:creationId xmlns="" xmlns:a16="http://schemas.microsoft.com/office/drawing/2014/main" id="{1E1BF6DC-18DF-5140-8C4C-B991E09976E1}"/>
              </a:ext>
            </a:extLst>
          </p:cNvPr>
          <p:cNvSpPr txBox="1"/>
          <p:nvPr/>
        </p:nvSpPr>
        <p:spPr>
          <a:xfrm>
            <a:off x="4929216" y="3949549"/>
            <a:ext cx="41655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36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素養導向課程與教</a:t>
            </a:r>
            <a:r>
              <a:rPr lang="zh-TW" altLang="en-US" sz="3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學</a:t>
            </a:r>
            <a:endParaRPr lang="en-GB" altLang="zh-CN" sz="2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8577519" y="4723657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42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2">
  <a:themeElements>
    <a:clrScheme name="自定义 1261">
      <a:dk1>
        <a:sysClr val="windowText" lastClr="000000"/>
      </a:dk1>
      <a:lt1>
        <a:sysClr val="window" lastClr="FFFFFF"/>
      </a:lt1>
      <a:dk2>
        <a:srgbClr val="464646"/>
      </a:dk2>
      <a:lt2>
        <a:srgbClr val="7F7F7F"/>
      </a:lt2>
      <a:accent1>
        <a:srgbClr val="2C99C0"/>
      </a:accent1>
      <a:accent2>
        <a:srgbClr val="D53E25"/>
      </a:accent2>
      <a:accent3>
        <a:srgbClr val="ECA11A"/>
      </a:accent3>
      <a:accent4>
        <a:srgbClr val="2C99C0"/>
      </a:accent4>
      <a:accent5>
        <a:srgbClr val="D53E25"/>
      </a:accent5>
      <a:accent6>
        <a:srgbClr val="ECA11A"/>
      </a:accent6>
      <a:hlink>
        <a:srgbClr val="FF8119"/>
      </a:hlink>
      <a:folHlink>
        <a:srgbClr val="44B9E8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佈景主題2" id="{1883D081-0C77-48BB-8291-E2E467554EDF}" vid="{C87EDCDA-98FB-4AA2-BB68-3EC31E14667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佈景主題2</Template>
  <TotalTime>0</TotalTime>
  <Words>1506</Words>
  <Application>Microsoft Office PowerPoint</Application>
  <PresentationFormat>自訂</PresentationFormat>
  <Paragraphs>473</Paragraphs>
  <Slides>26</Slides>
  <Notes>2</Notes>
  <HiddenSlides>0</HiddenSlides>
  <MMClips>3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40" baseType="lpstr">
      <vt:lpstr>Microsoft YaHei</vt:lpstr>
      <vt:lpstr>Microsoft YaHei</vt:lpstr>
      <vt:lpstr>宋体</vt:lpstr>
      <vt:lpstr>新細明體</vt:lpstr>
      <vt:lpstr>標楷體</vt:lpstr>
      <vt:lpstr>Agency FB</vt:lpstr>
      <vt:lpstr>Arial</vt:lpstr>
      <vt:lpstr>Calibri</vt:lpstr>
      <vt:lpstr>Calibri Light</vt:lpstr>
      <vt:lpstr>Garamond</vt:lpstr>
      <vt:lpstr>Impact</vt:lpstr>
      <vt:lpstr>Times New Roman</vt:lpstr>
      <vt:lpstr>Wingdings</vt:lpstr>
      <vt:lpstr>佈景主題2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2019-04-13T03:57:02Z</dcterms:created>
  <dcterms:modified xsi:type="dcterms:W3CDTF">2019-04-16T13:17:45Z</dcterms:modified>
</cp:coreProperties>
</file>