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68"/>
  </p:notesMasterIdLst>
  <p:handoutMasterIdLst>
    <p:handoutMasterId r:id="rId69"/>
  </p:handoutMasterIdLst>
  <p:sldIdLst>
    <p:sldId id="256" r:id="rId2"/>
    <p:sldId id="273" r:id="rId3"/>
    <p:sldId id="274" r:id="rId4"/>
    <p:sldId id="264" r:id="rId5"/>
    <p:sldId id="338" r:id="rId6"/>
    <p:sldId id="331" r:id="rId7"/>
    <p:sldId id="308" r:id="rId8"/>
    <p:sldId id="340" r:id="rId9"/>
    <p:sldId id="333" r:id="rId10"/>
    <p:sldId id="268" r:id="rId11"/>
    <p:sldId id="272" r:id="rId12"/>
    <p:sldId id="320" r:id="rId13"/>
    <p:sldId id="269" r:id="rId14"/>
    <p:sldId id="319" r:id="rId15"/>
    <p:sldId id="339" r:id="rId16"/>
    <p:sldId id="321" r:id="rId17"/>
    <p:sldId id="315" r:id="rId18"/>
    <p:sldId id="275" r:id="rId19"/>
    <p:sldId id="329" r:id="rId20"/>
    <p:sldId id="323" r:id="rId21"/>
    <p:sldId id="262" r:id="rId22"/>
    <p:sldId id="258" r:id="rId23"/>
    <p:sldId id="261" r:id="rId24"/>
    <p:sldId id="289" r:id="rId25"/>
    <p:sldId id="294" r:id="rId26"/>
    <p:sldId id="300" r:id="rId27"/>
    <p:sldId id="301" r:id="rId28"/>
    <p:sldId id="302" r:id="rId29"/>
    <p:sldId id="324" r:id="rId30"/>
    <p:sldId id="325" r:id="rId31"/>
    <p:sldId id="327" r:id="rId32"/>
    <p:sldId id="303" r:id="rId33"/>
    <p:sldId id="295" r:id="rId34"/>
    <p:sldId id="299" r:id="rId35"/>
    <p:sldId id="297" r:id="rId36"/>
    <p:sldId id="296" r:id="rId37"/>
    <p:sldId id="305" r:id="rId38"/>
    <p:sldId id="328" r:id="rId39"/>
    <p:sldId id="306" r:id="rId40"/>
    <p:sldId id="351" r:id="rId41"/>
    <p:sldId id="346" r:id="rId42"/>
    <p:sldId id="345" r:id="rId43"/>
    <p:sldId id="347" r:id="rId44"/>
    <p:sldId id="348" r:id="rId45"/>
    <p:sldId id="349" r:id="rId46"/>
    <p:sldId id="350" r:id="rId47"/>
    <p:sldId id="316" r:id="rId48"/>
    <p:sldId id="290" r:id="rId49"/>
    <p:sldId id="304" r:id="rId50"/>
    <p:sldId id="266" r:id="rId51"/>
    <p:sldId id="280" r:id="rId52"/>
    <p:sldId id="279" r:id="rId53"/>
    <p:sldId id="341" r:id="rId54"/>
    <p:sldId id="342" r:id="rId55"/>
    <p:sldId id="343" r:id="rId56"/>
    <p:sldId id="344" r:id="rId57"/>
    <p:sldId id="286" r:id="rId58"/>
    <p:sldId id="287" r:id="rId59"/>
    <p:sldId id="288" r:id="rId60"/>
    <p:sldId id="313" r:id="rId61"/>
    <p:sldId id="293" r:id="rId62"/>
    <p:sldId id="334" r:id="rId63"/>
    <p:sldId id="317" r:id="rId64"/>
    <p:sldId id="335" r:id="rId65"/>
    <p:sldId id="336" r:id="rId66"/>
    <p:sldId id="314" r:id="rId67"/>
  </p:sldIdLst>
  <p:sldSz cx="9144000" cy="6858000" type="screen4x3"/>
  <p:notesSz cx="6735763" cy="986948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Y 值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1"/>
            <c:invertIfNegative val="0"/>
            <c:bubble3D val="1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1"/>
            <c:spPr>
              <a:solidFill>
                <a:srgbClr val="FFC000"/>
              </a:solidFill>
            </c:spPr>
          </c:dPt>
          <c:xVal>
            <c:numRef>
              <c:f>工作表1!$A$2:$A$4</c:f>
              <c:numCache>
                <c:formatCode>General</c:formatCode>
                <c:ptCount val="3"/>
                <c:pt idx="0">
                  <c:v>0.7</c:v>
                </c:pt>
                <c:pt idx="1">
                  <c:v>1.8</c:v>
                </c:pt>
                <c:pt idx="2">
                  <c:v>2.6</c:v>
                </c:pt>
              </c:numCache>
            </c:numRef>
          </c:xVal>
          <c:yVal>
            <c:numRef>
              <c:f>工作表1!$B$2:$B$4</c:f>
              <c:numCache>
                <c:formatCode>General</c:formatCode>
                <c:ptCount val="3"/>
                <c:pt idx="0">
                  <c:v>2.7</c:v>
                </c:pt>
                <c:pt idx="1">
                  <c:v>3.2</c:v>
                </c:pt>
                <c:pt idx="2">
                  <c:v>0.8</c:v>
                </c:pt>
              </c:numCache>
            </c:numRef>
          </c:yVal>
          <c:bubbleSize>
            <c:numRef>
              <c:f>工作表1!$C$2:$C$4</c:f>
              <c:numCache>
                <c:formatCode>General</c:formatCode>
                <c:ptCount val="3"/>
                <c:pt idx="0">
                  <c:v>10</c:v>
                </c:pt>
                <c:pt idx="1">
                  <c:v>4</c:v>
                </c:pt>
                <c:pt idx="2">
                  <c:v>8</c:v>
                </c:pt>
              </c:numCache>
            </c:numRef>
          </c:bubbleSize>
          <c:bubble3D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3524096"/>
        <c:axId val="3526016"/>
      </c:bubbleChart>
      <c:valAx>
        <c:axId val="3524096"/>
        <c:scaling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zh-TW" altLang="en-US" dirty="0" smtClean="0"/>
                  <a:t>時間之河持續前進</a:t>
                </a:r>
                <a:endParaRPr lang="zh-TW" alt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526016"/>
        <c:crosses val="autoZero"/>
        <c:crossBetween val="midCat"/>
      </c:valAx>
      <c:valAx>
        <c:axId val="3526016"/>
        <c:scaling>
          <c:orientation val="minMax"/>
        </c:scaling>
        <c:delete val="0"/>
        <c:axPos val="l"/>
        <c:majorGridlines/>
        <c:minorGridlines/>
        <c:title>
          <c:tx>
            <c:rich>
              <a:bodyPr rot="0" vert="eaVert"/>
              <a:lstStyle/>
              <a:p>
                <a:pPr>
                  <a:defRPr/>
                </a:pPr>
                <a:r>
                  <a:rPr lang="zh-TW" altLang="en-US" dirty="0" smtClean="0"/>
                  <a:t>身體</a:t>
                </a:r>
                <a:r>
                  <a:rPr lang="en-US" altLang="zh-TW" dirty="0" smtClean="0"/>
                  <a:t>/</a:t>
                </a:r>
                <a:r>
                  <a:rPr lang="zh-TW" altLang="en-US" dirty="0" smtClean="0"/>
                  <a:t>體育怎麼看</a:t>
                </a:r>
                <a:endParaRPr lang="zh-TW" alt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52409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B690F9-047A-454B-BA10-D37E170CE97B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FBED7AFE-D29F-441A-B247-B3263F8F5C11}">
      <dgm:prSet phldrT="[文字]"/>
      <dgm:spPr>
        <a:solidFill>
          <a:srgbClr val="92D050"/>
        </a:solidFill>
      </dgm:spPr>
      <dgm:t>
        <a:bodyPr/>
        <a:lstStyle/>
        <a:p>
          <a:r>
            <a:rPr lang="zh-TW" altLang="en-US" dirty="0" smtClean="0"/>
            <a:t>青年</a:t>
          </a:r>
          <a:endParaRPr lang="zh-TW" altLang="en-US" dirty="0"/>
        </a:p>
      </dgm:t>
    </dgm:pt>
    <dgm:pt modelId="{7D7BC929-645F-4162-A081-8ABE70DA87E5}" type="parTrans" cxnId="{08E6DC48-FD53-41C4-864C-46DA5E128F5B}">
      <dgm:prSet/>
      <dgm:spPr/>
      <dgm:t>
        <a:bodyPr/>
        <a:lstStyle/>
        <a:p>
          <a:endParaRPr lang="zh-TW" altLang="en-US"/>
        </a:p>
      </dgm:t>
    </dgm:pt>
    <dgm:pt modelId="{776E6BB9-A64D-43BB-ACCA-CB9045AE7B05}" type="sibTrans" cxnId="{08E6DC48-FD53-41C4-864C-46DA5E128F5B}">
      <dgm:prSet/>
      <dgm:spPr/>
      <dgm:t>
        <a:bodyPr/>
        <a:lstStyle/>
        <a:p>
          <a:endParaRPr lang="zh-TW" altLang="en-US"/>
        </a:p>
      </dgm:t>
    </dgm:pt>
    <dgm:pt modelId="{E9BBC640-587D-4C5D-B7AF-306C99D0C5B8}">
      <dgm:prSet phldrT="[文字]"/>
      <dgm:spPr>
        <a:solidFill>
          <a:srgbClr val="FFC000"/>
        </a:solidFill>
      </dgm:spPr>
      <dgm:t>
        <a:bodyPr/>
        <a:lstStyle/>
        <a:p>
          <a:r>
            <a:rPr lang="zh-TW" altLang="en-US" dirty="0" smtClean="0"/>
            <a:t>中年</a:t>
          </a:r>
          <a:endParaRPr lang="zh-TW" altLang="en-US" dirty="0"/>
        </a:p>
      </dgm:t>
    </dgm:pt>
    <dgm:pt modelId="{3CD7767D-E83C-4E2A-ACA0-AA49A9C3B4AE}" type="parTrans" cxnId="{A7A5A86B-1607-40C1-AB32-9ADA98549D92}">
      <dgm:prSet/>
      <dgm:spPr/>
      <dgm:t>
        <a:bodyPr/>
        <a:lstStyle/>
        <a:p>
          <a:endParaRPr lang="zh-TW" altLang="en-US"/>
        </a:p>
      </dgm:t>
    </dgm:pt>
    <dgm:pt modelId="{F5E6CB02-53A1-4774-B57B-A437663A346F}" type="sibTrans" cxnId="{A7A5A86B-1607-40C1-AB32-9ADA98549D92}">
      <dgm:prSet/>
      <dgm:spPr/>
      <dgm:t>
        <a:bodyPr/>
        <a:lstStyle/>
        <a:p>
          <a:endParaRPr lang="zh-TW" altLang="en-US"/>
        </a:p>
      </dgm:t>
    </dgm:pt>
    <dgm:pt modelId="{A40B7718-1D83-4D86-95A0-C406AFB99D69}">
      <dgm:prSet phldrT="[文字]"/>
      <dgm:spPr>
        <a:solidFill>
          <a:srgbClr val="7030A0"/>
        </a:solidFill>
      </dgm:spPr>
      <dgm:t>
        <a:bodyPr/>
        <a:lstStyle/>
        <a:p>
          <a:r>
            <a:rPr lang="zh-TW" altLang="en-US" dirty="0" smtClean="0"/>
            <a:t>老年</a:t>
          </a:r>
          <a:endParaRPr lang="zh-TW" altLang="en-US" dirty="0"/>
        </a:p>
      </dgm:t>
    </dgm:pt>
    <dgm:pt modelId="{7968991A-7896-49DE-8258-E7FA20931719}" type="parTrans" cxnId="{5FE1103A-5945-48F4-A345-281B940C1E4D}">
      <dgm:prSet/>
      <dgm:spPr/>
      <dgm:t>
        <a:bodyPr/>
        <a:lstStyle/>
        <a:p>
          <a:endParaRPr lang="zh-TW" altLang="en-US"/>
        </a:p>
      </dgm:t>
    </dgm:pt>
    <dgm:pt modelId="{1A238C24-BBF7-4068-BCB2-9061A953F3A0}" type="sibTrans" cxnId="{5FE1103A-5945-48F4-A345-281B940C1E4D}">
      <dgm:prSet/>
      <dgm:spPr/>
      <dgm:t>
        <a:bodyPr/>
        <a:lstStyle/>
        <a:p>
          <a:endParaRPr lang="zh-TW" altLang="en-US"/>
        </a:p>
      </dgm:t>
    </dgm:pt>
    <dgm:pt modelId="{C6F62E6E-5F9C-4CEC-BF80-9E79344BB560}" type="pres">
      <dgm:prSet presAssocID="{CDB690F9-047A-454B-BA10-D37E170CE97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0244032-7606-41B9-87F6-1DAACE68230C}" type="pres">
      <dgm:prSet presAssocID="{FBED7AFE-D29F-441A-B247-B3263F8F5C11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FAAD9B-1137-422F-86D4-A4E98603F098}" type="pres">
      <dgm:prSet presAssocID="{FBED7AFE-D29F-441A-B247-B3263F8F5C11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CDA02E1B-2EC8-4474-AB76-5406947853D2}" type="pres">
      <dgm:prSet presAssocID="{FBED7AFE-D29F-441A-B247-B3263F8F5C11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1DACC317-F1F2-43EF-9A73-51B351BEE8BA}" type="pres">
      <dgm:prSet presAssocID="{E9BBC640-587D-4C5D-B7AF-306C99D0C5B8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D410C3-5BCC-4CBA-A639-7AD6BB48F874}" type="pres">
      <dgm:prSet presAssocID="{E9BBC640-587D-4C5D-B7AF-306C99D0C5B8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687DEC7F-AB3F-468F-8D13-85DEF3DD1F1D}" type="pres">
      <dgm:prSet presAssocID="{E9BBC640-587D-4C5D-B7AF-306C99D0C5B8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AEAA3761-75CA-41D4-A4E7-AF39AAB9AAD4}" type="pres">
      <dgm:prSet presAssocID="{A40B7718-1D83-4D86-95A0-C406AFB99D69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E46702E7-CAA8-4DD9-AAEA-05C4574DCC4C}" type="pres">
      <dgm:prSet presAssocID="{A40B7718-1D83-4D86-95A0-C406AFB99D6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21AC83-61BD-47CC-A95C-8A1ED26D0115}" type="pres">
      <dgm:prSet presAssocID="{A40B7718-1D83-4D86-95A0-C406AFB99D69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7957B301-5337-4984-8D57-6965074B0E7F}" type="pres">
      <dgm:prSet presAssocID="{A40B7718-1D83-4D86-95A0-C406AFB99D69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3B2276F9-DDD4-4624-8850-9871E33B9696}" type="pres">
      <dgm:prSet presAssocID="{776E6BB9-A64D-43BB-ACCA-CB9045AE7B05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9DFAE17E-CEA3-454C-BA16-051BB24DC585}" type="pres">
      <dgm:prSet presAssocID="{F5E6CB02-53A1-4774-B57B-A437663A346F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8C876585-A3D1-44FD-8393-E93BAD346E81}" type="pres">
      <dgm:prSet presAssocID="{1A238C24-BBF7-4068-BCB2-9061A953F3A0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D08E83C5-1B80-4120-B447-C4A3C451B244}" type="presOf" srcId="{E9BBC640-587D-4C5D-B7AF-306C99D0C5B8}" destId="{687DEC7F-AB3F-468F-8D13-85DEF3DD1F1D}" srcOrd="2" destOrd="0" presId="urn:microsoft.com/office/officeart/2005/8/layout/gear1"/>
    <dgm:cxn modelId="{CECF6881-EAF7-43BA-A7D6-79F233F31A26}" type="presOf" srcId="{776E6BB9-A64D-43BB-ACCA-CB9045AE7B05}" destId="{3B2276F9-DDD4-4624-8850-9871E33B9696}" srcOrd="0" destOrd="0" presId="urn:microsoft.com/office/officeart/2005/8/layout/gear1"/>
    <dgm:cxn modelId="{5B10E891-E51C-4D20-BABC-290FD3C01671}" type="presOf" srcId="{1A238C24-BBF7-4068-BCB2-9061A953F3A0}" destId="{8C876585-A3D1-44FD-8393-E93BAD346E81}" srcOrd="0" destOrd="0" presId="urn:microsoft.com/office/officeart/2005/8/layout/gear1"/>
    <dgm:cxn modelId="{63BCC187-76E8-43EE-A167-708DA83C9B11}" type="presOf" srcId="{FBED7AFE-D29F-441A-B247-B3263F8F5C11}" destId="{30244032-7606-41B9-87F6-1DAACE68230C}" srcOrd="0" destOrd="0" presId="urn:microsoft.com/office/officeart/2005/8/layout/gear1"/>
    <dgm:cxn modelId="{6BB24727-E715-4F0B-B2F1-DD55822F54C5}" type="presOf" srcId="{A40B7718-1D83-4D86-95A0-C406AFB99D69}" destId="{E46702E7-CAA8-4DD9-AAEA-05C4574DCC4C}" srcOrd="1" destOrd="0" presId="urn:microsoft.com/office/officeart/2005/8/layout/gear1"/>
    <dgm:cxn modelId="{08E6DC48-FD53-41C4-864C-46DA5E128F5B}" srcId="{CDB690F9-047A-454B-BA10-D37E170CE97B}" destId="{FBED7AFE-D29F-441A-B247-B3263F8F5C11}" srcOrd="0" destOrd="0" parTransId="{7D7BC929-645F-4162-A081-8ABE70DA87E5}" sibTransId="{776E6BB9-A64D-43BB-ACCA-CB9045AE7B05}"/>
    <dgm:cxn modelId="{B8F74B0C-E9E8-4F1B-BFD2-3BF0AFF06469}" type="presOf" srcId="{F5E6CB02-53A1-4774-B57B-A437663A346F}" destId="{9DFAE17E-CEA3-454C-BA16-051BB24DC585}" srcOrd="0" destOrd="0" presId="urn:microsoft.com/office/officeart/2005/8/layout/gear1"/>
    <dgm:cxn modelId="{5F2DC305-FCD2-4862-B8FF-1C02CC8E5F18}" type="presOf" srcId="{A40B7718-1D83-4D86-95A0-C406AFB99D69}" destId="{AEAA3761-75CA-41D4-A4E7-AF39AAB9AAD4}" srcOrd="0" destOrd="0" presId="urn:microsoft.com/office/officeart/2005/8/layout/gear1"/>
    <dgm:cxn modelId="{85FA4AC2-E37B-4F76-9D19-41038DEECB5A}" type="presOf" srcId="{E9BBC640-587D-4C5D-B7AF-306C99D0C5B8}" destId="{1DACC317-F1F2-43EF-9A73-51B351BEE8BA}" srcOrd="0" destOrd="0" presId="urn:microsoft.com/office/officeart/2005/8/layout/gear1"/>
    <dgm:cxn modelId="{F2D9D9C3-8885-4971-9A46-1EAC665BDF7F}" type="presOf" srcId="{FBED7AFE-D29F-441A-B247-B3263F8F5C11}" destId="{0AFAAD9B-1137-422F-86D4-A4E98603F098}" srcOrd="1" destOrd="0" presId="urn:microsoft.com/office/officeart/2005/8/layout/gear1"/>
    <dgm:cxn modelId="{D27B93DB-7B55-4AE4-A99E-CF4EAB7414BC}" type="presOf" srcId="{E9BBC640-587D-4C5D-B7AF-306C99D0C5B8}" destId="{D2D410C3-5BCC-4CBA-A639-7AD6BB48F874}" srcOrd="1" destOrd="0" presId="urn:microsoft.com/office/officeart/2005/8/layout/gear1"/>
    <dgm:cxn modelId="{1F5F7F97-249F-4610-AF04-8CCF47D8CFEE}" type="presOf" srcId="{A40B7718-1D83-4D86-95A0-C406AFB99D69}" destId="{E221AC83-61BD-47CC-A95C-8A1ED26D0115}" srcOrd="2" destOrd="0" presId="urn:microsoft.com/office/officeart/2005/8/layout/gear1"/>
    <dgm:cxn modelId="{18A0B344-7013-4616-9BE6-B63C389B32D7}" type="presOf" srcId="{A40B7718-1D83-4D86-95A0-C406AFB99D69}" destId="{7957B301-5337-4984-8D57-6965074B0E7F}" srcOrd="3" destOrd="0" presId="urn:microsoft.com/office/officeart/2005/8/layout/gear1"/>
    <dgm:cxn modelId="{978C633B-5F54-4CB8-B401-FC0FFFDBBAE2}" type="presOf" srcId="{FBED7AFE-D29F-441A-B247-B3263F8F5C11}" destId="{CDA02E1B-2EC8-4474-AB76-5406947853D2}" srcOrd="2" destOrd="0" presId="urn:microsoft.com/office/officeart/2005/8/layout/gear1"/>
    <dgm:cxn modelId="{16A55136-4BE4-450E-A127-C5C88A390358}" type="presOf" srcId="{CDB690F9-047A-454B-BA10-D37E170CE97B}" destId="{C6F62E6E-5F9C-4CEC-BF80-9E79344BB560}" srcOrd="0" destOrd="0" presId="urn:microsoft.com/office/officeart/2005/8/layout/gear1"/>
    <dgm:cxn modelId="{5FE1103A-5945-48F4-A345-281B940C1E4D}" srcId="{CDB690F9-047A-454B-BA10-D37E170CE97B}" destId="{A40B7718-1D83-4D86-95A0-C406AFB99D69}" srcOrd="2" destOrd="0" parTransId="{7968991A-7896-49DE-8258-E7FA20931719}" sibTransId="{1A238C24-BBF7-4068-BCB2-9061A953F3A0}"/>
    <dgm:cxn modelId="{A7A5A86B-1607-40C1-AB32-9ADA98549D92}" srcId="{CDB690F9-047A-454B-BA10-D37E170CE97B}" destId="{E9BBC640-587D-4C5D-B7AF-306C99D0C5B8}" srcOrd="1" destOrd="0" parTransId="{3CD7767D-E83C-4E2A-ACA0-AA49A9C3B4AE}" sibTransId="{F5E6CB02-53A1-4774-B57B-A437663A346F}"/>
    <dgm:cxn modelId="{9A55B8A3-EC24-412C-B466-81CAE1E9F3A7}" type="presParOf" srcId="{C6F62E6E-5F9C-4CEC-BF80-9E79344BB560}" destId="{30244032-7606-41B9-87F6-1DAACE68230C}" srcOrd="0" destOrd="0" presId="urn:microsoft.com/office/officeart/2005/8/layout/gear1"/>
    <dgm:cxn modelId="{1C3D9533-6045-42FB-A171-24ECA777B4D8}" type="presParOf" srcId="{C6F62E6E-5F9C-4CEC-BF80-9E79344BB560}" destId="{0AFAAD9B-1137-422F-86D4-A4E98603F098}" srcOrd="1" destOrd="0" presId="urn:microsoft.com/office/officeart/2005/8/layout/gear1"/>
    <dgm:cxn modelId="{949CA280-559F-4C11-828D-94DDB476ACC2}" type="presParOf" srcId="{C6F62E6E-5F9C-4CEC-BF80-9E79344BB560}" destId="{CDA02E1B-2EC8-4474-AB76-5406947853D2}" srcOrd="2" destOrd="0" presId="urn:microsoft.com/office/officeart/2005/8/layout/gear1"/>
    <dgm:cxn modelId="{79B0F31B-8463-44FA-876F-DD627ACFC482}" type="presParOf" srcId="{C6F62E6E-5F9C-4CEC-BF80-9E79344BB560}" destId="{1DACC317-F1F2-43EF-9A73-51B351BEE8BA}" srcOrd="3" destOrd="0" presId="urn:microsoft.com/office/officeart/2005/8/layout/gear1"/>
    <dgm:cxn modelId="{EE9F8984-9AE8-4BC9-9248-C38044CBBE9B}" type="presParOf" srcId="{C6F62E6E-5F9C-4CEC-BF80-9E79344BB560}" destId="{D2D410C3-5BCC-4CBA-A639-7AD6BB48F874}" srcOrd="4" destOrd="0" presId="urn:microsoft.com/office/officeart/2005/8/layout/gear1"/>
    <dgm:cxn modelId="{5CD4823D-D55C-4454-979F-77CF79744604}" type="presParOf" srcId="{C6F62E6E-5F9C-4CEC-BF80-9E79344BB560}" destId="{687DEC7F-AB3F-468F-8D13-85DEF3DD1F1D}" srcOrd="5" destOrd="0" presId="urn:microsoft.com/office/officeart/2005/8/layout/gear1"/>
    <dgm:cxn modelId="{FD041F96-B334-4AF8-8AB9-D3CEF44AED14}" type="presParOf" srcId="{C6F62E6E-5F9C-4CEC-BF80-9E79344BB560}" destId="{AEAA3761-75CA-41D4-A4E7-AF39AAB9AAD4}" srcOrd="6" destOrd="0" presId="urn:microsoft.com/office/officeart/2005/8/layout/gear1"/>
    <dgm:cxn modelId="{0490C7EB-C543-4F0E-AE76-D2CEEC3CC41B}" type="presParOf" srcId="{C6F62E6E-5F9C-4CEC-BF80-9E79344BB560}" destId="{E46702E7-CAA8-4DD9-AAEA-05C4574DCC4C}" srcOrd="7" destOrd="0" presId="urn:microsoft.com/office/officeart/2005/8/layout/gear1"/>
    <dgm:cxn modelId="{17DC5C9E-C517-438C-A60F-5200FECA4F02}" type="presParOf" srcId="{C6F62E6E-5F9C-4CEC-BF80-9E79344BB560}" destId="{E221AC83-61BD-47CC-A95C-8A1ED26D0115}" srcOrd="8" destOrd="0" presId="urn:microsoft.com/office/officeart/2005/8/layout/gear1"/>
    <dgm:cxn modelId="{E2565C22-B7CC-4DF2-86B3-E33924847E14}" type="presParOf" srcId="{C6F62E6E-5F9C-4CEC-BF80-9E79344BB560}" destId="{7957B301-5337-4984-8D57-6965074B0E7F}" srcOrd="9" destOrd="0" presId="urn:microsoft.com/office/officeart/2005/8/layout/gear1"/>
    <dgm:cxn modelId="{5D9C444A-A393-4566-9DD6-BE48A1B8ED41}" type="presParOf" srcId="{C6F62E6E-5F9C-4CEC-BF80-9E79344BB560}" destId="{3B2276F9-DDD4-4624-8850-9871E33B9696}" srcOrd="10" destOrd="0" presId="urn:microsoft.com/office/officeart/2005/8/layout/gear1"/>
    <dgm:cxn modelId="{FB3B903C-8DE2-4BF6-B724-F1510F04E749}" type="presParOf" srcId="{C6F62E6E-5F9C-4CEC-BF80-9E79344BB560}" destId="{9DFAE17E-CEA3-454C-BA16-051BB24DC585}" srcOrd="11" destOrd="0" presId="urn:microsoft.com/office/officeart/2005/8/layout/gear1"/>
    <dgm:cxn modelId="{BEC9EA33-84C3-4EE6-86EA-A77D1CA7AAB4}" type="presParOf" srcId="{C6F62E6E-5F9C-4CEC-BF80-9E79344BB560}" destId="{8C876585-A3D1-44FD-8393-E93BAD346E8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783F62-6B5B-46AD-9D50-118C3FB0A531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</dgm:pt>
    <dgm:pt modelId="{240D8422-22A7-4F97-AC31-06C9BACE71AD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C00000"/>
              </a:solidFill>
            </a:rPr>
            <a:t>學習者本身</a:t>
          </a:r>
          <a:endParaRPr lang="zh-TW" altLang="en-US" b="1" dirty="0">
            <a:solidFill>
              <a:srgbClr val="C00000"/>
            </a:solidFill>
          </a:endParaRPr>
        </a:p>
      </dgm:t>
    </dgm:pt>
    <dgm:pt modelId="{D5AB48BA-FFFB-4E9C-8CB0-975CC4263CFB}" type="parTrans" cxnId="{072A06A6-A60E-4681-AC63-A3AE494A04B6}">
      <dgm:prSet/>
      <dgm:spPr/>
      <dgm:t>
        <a:bodyPr/>
        <a:lstStyle/>
        <a:p>
          <a:endParaRPr lang="zh-TW" altLang="en-US"/>
        </a:p>
      </dgm:t>
    </dgm:pt>
    <dgm:pt modelId="{FB1B4E7F-65C5-4473-9D97-6D826440F257}" type="sibTrans" cxnId="{072A06A6-A60E-4681-AC63-A3AE494A04B6}">
      <dgm:prSet/>
      <dgm:spPr/>
      <dgm:t>
        <a:bodyPr/>
        <a:lstStyle/>
        <a:p>
          <a:endParaRPr lang="zh-TW" altLang="en-US"/>
        </a:p>
      </dgm:t>
    </dgm:pt>
    <dgm:pt modelId="{CB0039D1-9C8D-41CB-B75E-8FE4272CFD80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FFC000"/>
              </a:solidFill>
            </a:rPr>
            <a:t>重要他人</a:t>
          </a:r>
          <a:endParaRPr lang="zh-TW" altLang="en-US" b="1" dirty="0">
            <a:solidFill>
              <a:srgbClr val="FFC000"/>
            </a:solidFill>
          </a:endParaRPr>
        </a:p>
      </dgm:t>
    </dgm:pt>
    <dgm:pt modelId="{5C31D35C-AE29-43E8-9AF6-DDCF64ADD188}" type="parTrans" cxnId="{1B1610A7-747C-4827-BD87-B63DC5BF6420}">
      <dgm:prSet/>
      <dgm:spPr/>
      <dgm:t>
        <a:bodyPr/>
        <a:lstStyle/>
        <a:p>
          <a:endParaRPr lang="zh-TW" altLang="en-US"/>
        </a:p>
      </dgm:t>
    </dgm:pt>
    <dgm:pt modelId="{F343572B-7699-4FFF-AC0D-B4921322E74F}" type="sibTrans" cxnId="{1B1610A7-747C-4827-BD87-B63DC5BF6420}">
      <dgm:prSet/>
      <dgm:spPr/>
      <dgm:t>
        <a:bodyPr/>
        <a:lstStyle/>
        <a:p>
          <a:endParaRPr lang="zh-TW" altLang="en-US"/>
        </a:p>
      </dgm:t>
    </dgm:pt>
    <dgm:pt modelId="{9D8D4A61-ACD6-4441-B9BE-E5B95CAE808F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00B050"/>
              </a:solidFill>
            </a:rPr>
            <a:t>社會</a:t>
          </a:r>
          <a:endParaRPr lang="zh-TW" altLang="en-US" b="1" dirty="0">
            <a:solidFill>
              <a:srgbClr val="00B050"/>
            </a:solidFill>
          </a:endParaRPr>
        </a:p>
      </dgm:t>
    </dgm:pt>
    <dgm:pt modelId="{83EEB3F5-CB5C-46C5-8649-55A44B517A43}" type="parTrans" cxnId="{BD907254-C746-4C4E-B806-0CE21D86731C}">
      <dgm:prSet/>
      <dgm:spPr/>
      <dgm:t>
        <a:bodyPr/>
        <a:lstStyle/>
        <a:p>
          <a:endParaRPr lang="zh-TW" altLang="en-US"/>
        </a:p>
      </dgm:t>
    </dgm:pt>
    <dgm:pt modelId="{22D5001A-2A9C-4655-B191-6794CB9BF251}" type="sibTrans" cxnId="{BD907254-C746-4C4E-B806-0CE21D86731C}">
      <dgm:prSet/>
      <dgm:spPr/>
      <dgm:t>
        <a:bodyPr/>
        <a:lstStyle/>
        <a:p>
          <a:endParaRPr lang="zh-TW" altLang="en-US"/>
        </a:p>
      </dgm:t>
    </dgm:pt>
    <dgm:pt modelId="{4BAAC4B8-2D62-4B3F-961E-BE14733B7C8E}" type="pres">
      <dgm:prSet presAssocID="{C2783F62-6B5B-46AD-9D50-118C3FB0A531}" presName="composite" presStyleCnt="0">
        <dgm:presLayoutVars>
          <dgm:chMax val="5"/>
          <dgm:dir/>
          <dgm:resizeHandles val="exact"/>
        </dgm:presLayoutVars>
      </dgm:prSet>
      <dgm:spPr/>
    </dgm:pt>
    <dgm:pt modelId="{7CA4E833-76A0-40A9-9122-261F5EC588CA}" type="pres">
      <dgm:prSet presAssocID="{240D8422-22A7-4F97-AC31-06C9BACE71AD}" presName="circle1" presStyleLbl="lnNode1" presStyleIdx="0" presStyleCnt="3"/>
      <dgm:spPr/>
    </dgm:pt>
    <dgm:pt modelId="{3E2EB9F1-FA61-43A1-BC13-4747740C41D8}" type="pres">
      <dgm:prSet presAssocID="{240D8422-22A7-4F97-AC31-06C9BACE71AD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F2474BB-67B8-49F8-B315-B813AAA91879}" type="pres">
      <dgm:prSet presAssocID="{240D8422-22A7-4F97-AC31-06C9BACE71AD}" presName="line1" presStyleLbl="callout" presStyleIdx="0" presStyleCnt="6"/>
      <dgm:spPr/>
    </dgm:pt>
    <dgm:pt modelId="{63A3035D-0B4B-406C-98BA-125392A588A7}" type="pres">
      <dgm:prSet presAssocID="{240D8422-22A7-4F97-AC31-06C9BACE71AD}" presName="d1" presStyleLbl="callout" presStyleIdx="1" presStyleCnt="6"/>
      <dgm:spPr/>
    </dgm:pt>
    <dgm:pt modelId="{6E1405AC-7C27-4177-AAA8-7BDAE7192643}" type="pres">
      <dgm:prSet presAssocID="{CB0039D1-9C8D-41CB-B75E-8FE4272CFD80}" presName="circle2" presStyleLbl="lnNode1" presStyleIdx="1" presStyleCnt="3"/>
      <dgm:spPr/>
    </dgm:pt>
    <dgm:pt modelId="{ACE9669B-EED3-4D85-9EC6-6640B05C4C39}" type="pres">
      <dgm:prSet presAssocID="{CB0039D1-9C8D-41CB-B75E-8FE4272CFD80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19FA05-D949-4433-B118-3891DB5A5A2E}" type="pres">
      <dgm:prSet presAssocID="{CB0039D1-9C8D-41CB-B75E-8FE4272CFD80}" presName="line2" presStyleLbl="callout" presStyleIdx="2" presStyleCnt="6"/>
      <dgm:spPr/>
    </dgm:pt>
    <dgm:pt modelId="{FF01DB68-067E-4195-85B7-7CA2153A96ED}" type="pres">
      <dgm:prSet presAssocID="{CB0039D1-9C8D-41CB-B75E-8FE4272CFD80}" presName="d2" presStyleLbl="callout" presStyleIdx="3" presStyleCnt="6"/>
      <dgm:spPr/>
    </dgm:pt>
    <dgm:pt modelId="{8A7433F8-3C4C-4B21-A299-DCDEABDB0842}" type="pres">
      <dgm:prSet presAssocID="{9D8D4A61-ACD6-4441-B9BE-E5B95CAE808F}" presName="circle3" presStyleLbl="lnNode1" presStyleIdx="2" presStyleCnt="3"/>
      <dgm:spPr/>
    </dgm:pt>
    <dgm:pt modelId="{517786AF-DDD7-4B04-BEDA-1F5D46B95301}" type="pres">
      <dgm:prSet presAssocID="{9D8D4A61-ACD6-4441-B9BE-E5B95CAE808F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B959B0-04CF-45AC-9C7D-BAF913070532}" type="pres">
      <dgm:prSet presAssocID="{9D8D4A61-ACD6-4441-B9BE-E5B95CAE808F}" presName="line3" presStyleLbl="callout" presStyleIdx="4" presStyleCnt="6"/>
      <dgm:spPr/>
    </dgm:pt>
    <dgm:pt modelId="{BA07C9A8-93C0-4EDA-9532-69085DAB6A55}" type="pres">
      <dgm:prSet presAssocID="{9D8D4A61-ACD6-4441-B9BE-E5B95CAE808F}" presName="d3" presStyleLbl="callout" presStyleIdx="5" presStyleCnt="6"/>
      <dgm:spPr/>
    </dgm:pt>
  </dgm:ptLst>
  <dgm:cxnLst>
    <dgm:cxn modelId="{90235749-A629-4407-AA56-F19673DEC86B}" type="presOf" srcId="{240D8422-22A7-4F97-AC31-06C9BACE71AD}" destId="{3E2EB9F1-FA61-43A1-BC13-4747740C41D8}" srcOrd="0" destOrd="0" presId="urn:microsoft.com/office/officeart/2005/8/layout/target1"/>
    <dgm:cxn modelId="{DD764350-C4B5-40EC-9A61-DD7F72412F5C}" type="presOf" srcId="{CB0039D1-9C8D-41CB-B75E-8FE4272CFD80}" destId="{ACE9669B-EED3-4D85-9EC6-6640B05C4C39}" srcOrd="0" destOrd="0" presId="urn:microsoft.com/office/officeart/2005/8/layout/target1"/>
    <dgm:cxn modelId="{1B1610A7-747C-4827-BD87-B63DC5BF6420}" srcId="{C2783F62-6B5B-46AD-9D50-118C3FB0A531}" destId="{CB0039D1-9C8D-41CB-B75E-8FE4272CFD80}" srcOrd="1" destOrd="0" parTransId="{5C31D35C-AE29-43E8-9AF6-DDCF64ADD188}" sibTransId="{F343572B-7699-4FFF-AC0D-B4921322E74F}"/>
    <dgm:cxn modelId="{072A06A6-A60E-4681-AC63-A3AE494A04B6}" srcId="{C2783F62-6B5B-46AD-9D50-118C3FB0A531}" destId="{240D8422-22A7-4F97-AC31-06C9BACE71AD}" srcOrd="0" destOrd="0" parTransId="{D5AB48BA-FFFB-4E9C-8CB0-975CC4263CFB}" sibTransId="{FB1B4E7F-65C5-4473-9D97-6D826440F257}"/>
    <dgm:cxn modelId="{BD907254-C746-4C4E-B806-0CE21D86731C}" srcId="{C2783F62-6B5B-46AD-9D50-118C3FB0A531}" destId="{9D8D4A61-ACD6-4441-B9BE-E5B95CAE808F}" srcOrd="2" destOrd="0" parTransId="{83EEB3F5-CB5C-46C5-8649-55A44B517A43}" sibTransId="{22D5001A-2A9C-4655-B191-6794CB9BF251}"/>
    <dgm:cxn modelId="{A539199A-297C-43AE-B1F6-6F01F37EDB6A}" type="presOf" srcId="{9D8D4A61-ACD6-4441-B9BE-E5B95CAE808F}" destId="{517786AF-DDD7-4B04-BEDA-1F5D46B95301}" srcOrd="0" destOrd="0" presId="urn:microsoft.com/office/officeart/2005/8/layout/target1"/>
    <dgm:cxn modelId="{CF316B7F-426E-43D2-9211-E4532306CE51}" type="presOf" srcId="{C2783F62-6B5B-46AD-9D50-118C3FB0A531}" destId="{4BAAC4B8-2D62-4B3F-961E-BE14733B7C8E}" srcOrd="0" destOrd="0" presId="urn:microsoft.com/office/officeart/2005/8/layout/target1"/>
    <dgm:cxn modelId="{99AA22B5-D17D-43AF-BB9E-88092FC9DCC0}" type="presParOf" srcId="{4BAAC4B8-2D62-4B3F-961E-BE14733B7C8E}" destId="{7CA4E833-76A0-40A9-9122-261F5EC588CA}" srcOrd="0" destOrd="0" presId="urn:microsoft.com/office/officeart/2005/8/layout/target1"/>
    <dgm:cxn modelId="{23FB2716-37A3-4B05-8EBD-FAEA178691D0}" type="presParOf" srcId="{4BAAC4B8-2D62-4B3F-961E-BE14733B7C8E}" destId="{3E2EB9F1-FA61-43A1-BC13-4747740C41D8}" srcOrd="1" destOrd="0" presId="urn:microsoft.com/office/officeart/2005/8/layout/target1"/>
    <dgm:cxn modelId="{C7783D7D-BAFC-45D3-B944-264046CBB087}" type="presParOf" srcId="{4BAAC4B8-2D62-4B3F-961E-BE14733B7C8E}" destId="{2F2474BB-67B8-49F8-B315-B813AAA91879}" srcOrd="2" destOrd="0" presId="urn:microsoft.com/office/officeart/2005/8/layout/target1"/>
    <dgm:cxn modelId="{38376126-A075-4F7B-9B23-0A29A1A7030E}" type="presParOf" srcId="{4BAAC4B8-2D62-4B3F-961E-BE14733B7C8E}" destId="{63A3035D-0B4B-406C-98BA-125392A588A7}" srcOrd="3" destOrd="0" presId="urn:microsoft.com/office/officeart/2005/8/layout/target1"/>
    <dgm:cxn modelId="{BB485DD0-DBDC-49BD-B828-E3CF28759A1C}" type="presParOf" srcId="{4BAAC4B8-2D62-4B3F-961E-BE14733B7C8E}" destId="{6E1405AC-7C27-4177-AAA8-7BDAE7192643}" srcOrd="4" destOrd="0" presId="urn:microsoft.com/office/officeart/2005/8/layout/target1"/>
    <dgm:cxn modelId="{9A5D6C81-1213-4AE6-8237-693EBB8C3063}" type="presParOf" srcId="{4BAAC4B8-2D62-4B3F-961E-BE14733B7C8E}" destId="{ACE9669B-EED3-4D85-9EC6-6640B05C4C39}" srcOrd="5" destOrd="0" presId="urn:microsoft.com/office/officeart/2005/8/layout/target1"/>
    <dgm:cxn modelId="{4547BD8C-7FD1-45D5-B45F-55FEFB88816C}" type="presParOf" srcId="{4BAAC4B8-2D62-4B3F-961E-BE14733B7C8E}" destId="{B819FA05-D949-4433-B118-3891DB5A5A2E}" srcOrd="6" destOrd="0" presId="urn:microsoft.com/office/officeart/2005/8/layout/target1"/>
    <dgm:cxn modelId="{3E286C68-324B-4898-93E0-58ED76788EDC}" type="presParOf" srcId="{4BAAC4B8-2D62-4B3F-961E-BE14733B7C8E}" destId="{FF01DB68-067E-4195-85B7-7CA2153A96ED}" srcOrd="7" destOrd="0" presId="urn:microsoft.com/office/officeart/2005/8/layout/target1"/>
    <dgm:cxn modelId="{1DE42443-2711-40BF-AA42-3569EF03A819}" type="presParOf" srcId="{4BAAC4B8-2D62-4B3F-961E-BE14733B7C8E}" destId="{8A7433F8-3C4C-4B21-A299-DCDEABDB0842}" srcOrd="8" destOrd="0" presId="urn:microsoft.com/office/officeart/2005/8/layout/target1"/>
    <dgm:cxn modelId="{216BE973-137F-4AFE-97F3-258C1DAA0EF5}" type="presParOf" srcId="{4BAAC4B8-2D62-4B3F-961E-BE14733B7C8E}" destId="{517786AF-DDD7-4B04-BEDA-1F5D46B95301}" srcOrd="9" destOrd="0" presId="urn:microsoft.com/office/officeart/2005/8/layout/target1"/>
    <dgm:cxn modelId="{E1C36EA9-25B6-4B7B-8726-51D468731AB7}" type="presParOf" srcId="{4BAAC4B8-2D62-4B3F-961E-BE14733B7C8E}" destId="{08B959B0-04CF-45AC-9C7D-BAF913070532}" srcOrd="10" destOrd="0" presId="urn:microsoft.com/office/officeart/2005/8/layout/target1"/>
    <dgm:cxn modelId="{0AA0C6D3-C38A-4A6A-AF5F-870A50976B80}" type="presParOf" srcId="{4BAAC4B8-2D62-4B3F-961E-BE14733B7C8E}" destId="{BA07C9A8-93C0-4EDA-9532-69085DAB6A55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5472C3-F9F2-4160-A688-D4792E9A89C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F7222398-B685-4366-84AE-4323B4101A69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FF0000"/>
              </a:solidFill>
            </a:rPr>
            <a:t>個體 如何思考身體、運動、體育</a:t>
          </a:r>
          <a:r>
            <a:rPr lang="en-US" altLang="zh-TW" b="1" dirty="0" smtClean="0">
              <a:solidFill>
                <a:srgbClr val="FF0000"/>
              </a:solidFill>
            </a:rPr>
            <a:t>?</a:t>
          </a:r>
          <a:endParaRPr lang="zh-TW" altLang="en-US" b="1" dirty="0">
            <a:solidFill>
              <a:srgbClr val="FF0000"/>
            </a:solidFill>
          </a:endParaRPr>
        </a:p>
      </dgm:t>
    </dgm:pt>
    <dgm:pt modelId="{0E512954-53CC-4C3E-A060-AA16FA4FEB3A}" type="parTrans" cxnId="{4FC7067B-DBDE-407D-9918-FF93416A44A8}">
      <dgm:prSet/>
      <dgm:spPr/>
      <dgm:t>
        <a:bodyPr/>
        <a:lstStyle/>
        <a:p>
          <a:endParaRPr lang="zh-TW" altLang="en-US"/>
        </a:p>
      </dgm:t>
    </dgm:pt>
    <dgm:pt modelId="{B9B274D7-30A7-4A2B-BF86-F57D9FDA54BD}" type="sibTrans" cxnId="{4FC7067B-DBDE-407D-9918-FF93416A44A8}">
      <dgm:prSet/>
      <dgm:spPr/>
      <dgm:t>
        <a:bodyPr/>
        <a:lstStyle/>
        <a:p>
          <a:endParaRPr lang="zh-TW" altLang="en-US"/>
        </a:p>
      </dgm:t>
    </dgm:pt>
    <dgm:pt modelId="{22D0FE78-C889-4664-A507-527557040469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C00000"/>
              </a:solidFill>
            </a:rPr>
            <a:t>區域 </a:t>
          </a:r>
          <a:r>
            <a:rPr lang="en-US" altLang="zh-TW" b="1" dirty="0" smtClean="0">
              <a:solidFill>
                <a:srgbClr val="C00000"/>
              </a:solidFill>
            </a:rPr>
            <a:t>(</a:t>
          </a:r>
          <a:r>
            <a:rPr lang="zh-TW" altLang="en-US" b="1" dirty="0" smtClean="0">
              <a:solidFill>
                <a:srgbClr val="C00000"/>
              </a:solidFill>
            </a:rPr>
            <a:t>學校、組織、國家</a:t>
          </a:r>
          <a:r>
            <a:rPr lang="en-US" altLang="zh-TW" b="1" dirty="0" smtClean="0">
              <a:solidFill>
                <a:srgbClr val="C00000"/>
              </a:solidFill>
            </a:rPr>
            <a:t>)</a:t>
          </a:r>
          <a:r>
            <a:rPr lang="zh-TW" altLang="en-US" b="1" dirty="0" smtClean="0">
              <a:solidFill>
                <a:srgbClr val="C00000"/>
              </a:solidFill>
            </a:rPr>
            <a:t>如何思考身體、運動、體育</a:t>
          </a:r>
          <a:r>
            <a:rPr lang="en-US" altLang="zh-TW" b="1" dirty="0" smtClean="0">
              <a:solidFill>
                <a:srgbClr val="C00000"/>
              </a:solidFill>
            </a:rPr>
            <a:t>?</a:t>
          </a:r>
          <a:endParaRPr lang="zh-TW" altLang="en-US" b="1" dirty="0">
            <a:solidFill>
              <a:srgbClr val="C00000"/>
            </a:solidFill>
          </a:endParaRPr>
        </a:p>
      </dgm:t>
    </dgm:pt>
    <dgm:pt modelId="{AA8BA6B7-E734-41FC-9A69-FDD1D6D20550}" type="parTrans" cxnId="{20105D6E-6D7F-4326-A0BC-D93BDC4953A2}">
      <dgm:prSet/>
      <dgm:spPr/>
      <dgm:t>
        <a:bodyPr/>
        <a:lstStyle/>
        <a:p>
          <a:endParaRPr lang="zh-TW" altLang="en-US"/>
        </a:p>
      </dgm:t>
    </dgm:pt>
    <dgm:pt modelId="{D5E951AA-D374-4D1A-B2A4-EBDFD8377A72}" type="sibTrans" cxnId="{20105D6E-6D7F-4326-A0BC-D93BDC4953A2}">
      <dgm:prSet/>
      <dgm:spPr/>
      <dgm:t>
        <a:bodyPr/>
        <a:lstStyle/>
        <a:p>
          <a:endParaRPr lang="zh-TW" altLang="en-US"/>
        </a:p>
      </dgm:t>
    </dgm:pt>
    <dgm:pt modelId="{D9E62D22-8AD8-4BB5-9FBC-0BB820AE4C7D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00B050"/>
              </a:solidFill>
            </a:rPr>
            <a:t>不同文化 </a:t>
          </a:r>
          <a:r>
            <a:rPr lang="en-US" altLang="zh-TW" b="1" dirty="0" smtClean="0">
              <a:solidFill>
                <a:srgbClr val="00B050"/>
              </a:solidFill>
            </a:rPr>
            <a:t>(</a:t>
          </a:r>
          <a:r>
            <a:rPr lang="zh-TW" altLang="en-US" b="1" dirty="0" smtClean="0">
              <a:solidFill>
                <a:srgbClr val="00B050"/>
              </a:solidFill>
            </a:rPr>
            <a:t>如芬蘭、臺灣</a:t>
          </a:r>
          <a:r>
            <a:rPr lang="en-US" altLang="zh-TW" b="1" dirty="0" smtClean="0">
              <a:solidFill>
                <a:srgbClr val="00B050"/>
              </a:solidFill>
            </a:rPr>
            <a:t>)</a:t>
          </a:r>
          <a:r>
            <a:rPr lang="zh-TW" altLang="en-US" b="1" dirty="0" smtClean="0">
              <a:solidFill>
                <a:srgbClr val="00B050"/>
              </a:solidFill>
            </a:rPr>
            <a:t>如何思考身體、運動、體育</a:t>
          </a:r>
          <a:r>
            <a:rPr lang="en-US" altLang="zh-TW" b="1" dirty="0" smtClean="0">
              <a:solidFill>
                <a:srgbClr val="00B050"/>
              </a:solidFill>
            </a:rPr>
            <a:t>?</a:t>
          </a:r>
          <a:endParaRPr lang="zh-TW" altLang="en-US" b="1" dirty="0">
            <a:solidFill>
              <a:srgbClr val="00B050"/>
            </a:solidFill>
          </a:endParaRPr>
        </a:p>
      </dgm:t>
    </dgm:pt>
    <dgm:pt modelId="{26D73EF0-D4C1-49E9-8D24-A324E9CBA617}" type="parTrans" cxnId="{02CEB10A-4E44-4DF3-A3AA-A0103E7CD82A}">
      <dgm:prSet/>
      <dgm:spPr/>
      <dgm:t>
        <a:bodyPr/>
        <a:lstStyle/>
        <a:p>
          <a:endParaRPr lang="zh-TW" altLang="en-US"/>
        </a:p>
      </dgm:t>
    </dgm:pt>
    <dgm:pt modelId="{78993728-E770-4DFE-9EE2-DE77D53A7B74}" type="sibTrans" cxnId="{02CEB10A-4E44-4DF3-A3AA-A0103E7CD82A}">
      <dgm:prSet/>
      <dgm:spPr/>
      <dgm:t>
        <a:bodyPr/>
        <a:lstStyle/>
        <a:p>
          <a:endParaRPr lang="zh-TW" altLang="en-US"/>
        </a:p>
      </dgm:t>
    </dgm:pt>
    <dgm:pt modelId="{9CF6477C-7E89-4D1E-B5E8-257F7A2A48C1}" type="pres">
      <dgm:prSet presAssocID="{555472C3-F9F2-4160-A688-D4792E9A89CC}" presName="arrowDiagram" presStyleCnt="0">
        <dgm:presLayoutVars>
          <dgm:chMax val="5"/>
          <dgm:dir/>
          <dgm:resizeHandles val="exact"/>
        </dgm:presLayoutVars>
      </dgm:prSet>
      <dgm:spPr/>
    </dgm:pt>
    <dgm:pt modelId="{D16D6A30-C223-4FCE-8579-06AF82421073}" type="pres">
      <dgm:prSet presAssocID="{555472C3-F9F2-4160-A688-D4792E9A89CC}" presName="arrow" presStyleLbl="bgShp" presStyleIdx="0" presStyleCnt="1" custScaleX="91950" custScaleY="63390" custLinFactNeighborX="1090" custLinFactNeighborY="13875"/>
      <dgm:spPr/>
    </dgm:pt>
    <dgm:pt modelId="{D2C0FABE-547D-4BB1-8C03-95F363CB08C0}" type="pres">
      <dgm:prSet presAssocID="{555472C3-F9F2-4160-A688-D4792E9A89CC}" presName="arrowDiagram3" presStyleCnt="0"/>
      <dgm:spPr/>
    </dgm:pt>
    <dgm:pt modelId="{2DF2FDAE-77BF-4C0C-805F-7C025E29D726}" type="pres">
      <dgm:prSet presAssocID="{F7222398-B685-4366-84AE-4323B4101A69}" presName="bullet3a" presStyleLbl="node1" presStyleIdx="0" presStyleCnt="3"/>
      <dgm:spPr/>
    </dgm:pt>
    <dgm:pt modelId="{8CC0C94B-1023-4480-93D4-2FDCD5BE1765}" type="pres">
      <dgm:prSet presAssocID="{F7222398-B685-4366-84AE-4323B4101A69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8A3F29-FC3B-4FA4-87D8-2321E5117C3A}" type="pres">
      <dgm:prSet presAssocID="{22D0FE78-C889-4664-A507-527557040469}" presName="bullet3b" presStyleLbl="node1" presStyleIdx="1" presStyleCnt="3"/>
      <dgm:spPr/>
    </dgm:pt>
    <dgm:pt modelId="{30E7CF5D-6307-4696-B46A-1CF6E2527C91}" type="pres">
      <dgm:prSet presAssocID="{22D0FE78-C889-4664-A507-527557040469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3659CB-D6DA-4CC4-9C19-7F74684DD369}" type="pres">
      <dgm:prSet presAssocID="{D9E62D22-8AD8-4BB5-9FBC-0BB820AE4C7D}" presName="bullet3c" presStyleLbl="node1" presStyleIdx="2" presStyleCnt="3"/>
      <dgm:spPr/>
    </dgm:pt>
    <dgm:pt modelId="{7DF59968-8BB1-4314-A56D-233147CA7003}" type="pres">
      <dgm:prSet presAssocID="{D9E62D22-8AD8-4BB5-9FBC-0BB820AE4C7D}" presName="textBox3c" presStyleLbl="revTx" presStyleIdx="2" presStyleCnt="3" custScaleX="11836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8F9521C-9199-4410-99B5-28AF79707A9A}" type="presOf" srcId="{22D0FE78-C889-4664-A507-527557040469}" destId="{30E7CF5D-6307-4696-B46A-1CF6E2527C91}" srcOrd="0" destOrd="0" presId="urn:microsoft.com/office/officeart/2005/8/layout/arrow2"/>
    <dgm:cxn modelId="{4FC7067B-DBDE-407D-9918-FF93416A44A8}" srcId="{555472C3-F9F2-4160-A688-D4792E9A89CC}" destId="{F7222398-B685-4366-84AE-4323B4101A69}" srcOrd="0" destOrd="0" parTransId="{0E512954-53CC-4C3E-A060-AA16FA4FEB3A}" sibTransId="{B9B274D7-30A7-4A2B-BF86-F57D9FDA54BD}"/>
    <dgm:cxn modelId="{3C5B4D17-95B7-43CA-8F40-A9B1BE4B33FD}" type="presOf" srcId="{F7222398-B685-4366-84AE-4323B4101A69}" destId="{8CC0C94B-1023-4480-93D4-2FDCD5BE1765}" srcOrd="0" destOrd="0" presId="urn:microsoft.com/office/officeart/2005/8/layout/arrow2"/>
    <dgm:cxn modelId="{2C92B443-D100-4AA2-942A-47FC40E876D8}" type="presOf" srcId="{D9E62D22-8AD8-4BB5-9FBC-0BB820AE4C7D}" destId="{7DF59968-8BB1-4314-A56D-233147CA7003}" srcOrd="0" destOrd="0" presId="urn:microsoft.com/office/officeart/2005/8/layout/arrow2"/>
    <dgm:cxn modelId="{20105D6E-6D7F-4326-A0BC-D93BDC4953A2}" srcId="{555472C3-F9F2-4160-A688-D4792E9A89CC}" destId="{22D0FE78-C889-4664-A507-527557040469}" srcOrd="1" destOrd="0" parTransId="{AA8BA6B7-E734-41FC-9A69-FDD1D6D20550}" sibTransId="{D5E951AA-D374-4D1A-B2A4-EBDFD8377A72}"/>
    <dgm:cxn modelId="{D316D2BB-287C-4888-BEFC-DA32E76A466A}" type="presOf" srcId="{555472C3-F9F2-4160-A688-D4792E9A89CC}" destId="{9CF6477C-7E89-4D1E-B5E8-257F7A2A48C1}" srcOrd="0" destOrd="0" presId="urn:microsoft.com/office/officeart/2005/8/layout/arrow2"/>
    <dgm:cxn modelId="{02CEB10A-4E44-4DF3-A3AA-A0103E7CD82A}" srcId="{555472C3-F9F2-4160-A688-D4792E9A89CC}" destId="{D9E62D22-8AD8-4BB5-9FBC-0BB820AE4C7D}" srcOrd="2" destOrd="0" parTransId="{26D73EF0-D4C1-49E9-8D24-A324E9CBA617}" sibTransId="{78993728-E770-4DFE-9EE2-DE77D53A7B74}"/>
    <dgm:cxn modelId="{95A68D00-FB26-40CB-8C61-A9B4C9550B50}" type="presParOf" srcId="{9CF6477C-7E89-4D1E-B5E8-257F7A2A48C1}" destId="{D16D6A30-C223-4FCE-8579-06AF82421073}" srcOrd="0" destOrd="0" presId="urn:microsoft.com/office/officeart/2005/8/layout/arrow2"/>
    <dgm:cxn modelId="{BB962CE1-9B70-4434-95F7-A9DF4084B302}" type="presParOf" srcId="{9CF6477C-7E89-4D1E-B5E8-257F7A2A48C1}" destId="{D2C0FABE-547D-4BB1-8C03-95F363CB08C0}" srcOrd="1" destOrd="0" presId="urn:microsoft.com/office/officeart/2005/8/layout/arrow2"/>
    <dgm:cxn modelId="{ABB63CBC-A9AA-48F6-ADCC-8302B38A0BCA}" type="presParOf" srcId="{D2C0FABE-547D-4BB1-8C03-95F363CB08C0}" destId="{2DF2FDAE-77BF-4C0C-805F-7C025E29D726}" srcOrd="0" destOrd="0" presId="urn:microsoft.com/office/officeart/2005/8/layout/arrow2"/>
    <dgm:cxn modelId="{8103DD66-BD2F-45EE-973C-9BDEF5AB4002}" type="presParOf" srcId="{D2C0FABE-547D-4BB1-8C03-95F363CB08C0}" destId="{8CC0C94B-1023-4480-93D4-2FDCD5BE1765}" srcOrd="1" destOrd="0" presId="urn:microsoft.com/office/officeart/2005/8/layout/arrow2"/>
    <dgm:cxn modelId="{2B55F49D-E15E-4AAC-9ABA-AC3BE2D179DB}" type="presParOf" srcId="{D2C0FABE-547D-4BB1-8C03-95F363CB08C0}" destId="{6C8A3F29-FC3B-4FA4-87D8-2321E5117C3A}" srcOrd="2" destOrd="0" presId="urn:microsoft.com/office/officeart/2005/8/layout/arrow2"/>
    <dgm:cxn modelId="{4F8C921D-36AE-47E8-96E7-A36F9B1B71EA}" type="presParOf" srcId="{D2C0FABE-547D-4BB1-8C03-95F363CB08C0}" destId="{30E7CF5D-6307-4696-B46A-1CF6E2527C91}" srcOrd="3" destOrd="0" presId="urn:microsoft.com/office/officeart/2005/8/layout/arrow2"/>
    <dgm:cxn modelId="{50FC4F8E-F782-4DA7-9403-60733AB4E9FE}" type="presParOf" srcId="{D2C0FABE-547D-4BB1-8C03-95F363CB08C0}" destId="{C13659CB-D6DA-4CC4-9C19-7F74684DD369}" srcOrd="4" destOrd="0" presId="urn:microsoft.com/office/officeart/2005/8/layout/arrow2"/>
    <dgm:cxn modelId="{7961394D-2EC6-4B86-B4BB-2B6B06E4E0C3}" type="presParOf" srcId="{D2C0FABE-547D-4BB1-8C03-95F363CB08C0}" destId="{7DF59968-8BB1-4314-A56D-233147CA7003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62E552-6827-4053-B80C-BD08080A7ED3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B3AF8A0-1CFC-40CB-8053-F95350281125}">
      <dgm:prSet phldrT="[文字]"/>
      <dgm:spPr/>
      <dgm:t>
        <a:bodyPr/>
        <a:lstStyle/>
        <a:p>
          <a:r>
            <a:rPr lang="zh-TW" altLang="en-US" dirty="0" smtClean="0"/>
            <a:t>台北</a:t>
          </a:r>
          <a:endParaRPr lang="en-US" altLang="zh-TW" dirty="0" smtClean="0"/>
        </a:p>
        <a:p>
          <a:r>
            <a:rPr lang="zh-TW" altLang="en-US" dirty="0" smtClean="0"/>
            <a:t>大巨蛋</a:t>
          </a:r>
          <a:endParaRPr lang="zh-TW" altLang="en-US" dirty="0"/>
        </a:p>
      </dgm:t>
    </dgm:pt>
    <dgm:pt modelId="{4375D34F-48FC-40B5-A1B4-500D43E014A9}" type="parTrans" cxnId="{1DA7BFB0-03F8-471C-BE2C-6BAD263E62F2}">
      <dgm:prSet/>
      <dgm:spPr/>
      <dgm:t>
        <a:bodyPr/>
        <a:lstStyle/>
        <a:p>
          <a:endParaRPr lang="zh-TW" altLang="en-US"/>
        </a:p>
      </dgm:t>
    </dgm:pt>
    <dgm:pt modelId="{9C8329C6-3EEE-43F2-8489-38BD7E6E7436}" type="sibTrans" cxnId="{1DA7BFB0-03F8-471C-BE2C-6BAD263E62F2}">
      <dgm:prSet/>
      <dgm:spPr/>
      <dgm:t>
        <a:bodyPr/>
        <a:lstStyle/>
        <a:p>
          <a:endParaRPr lang="zh-TW" altLang="en-US"/>
        </a:p>
      </dgm:t>
    </dgm:pt>
    <dgm:pt modelId="{D7428D43-59C3-485F-BBEE-15AAB0D32ED3}">
      <dgm:prSet phldrT="[文字]"/>
      <dgm:spPr/>
      <dgm:t>
        <a:bodyPr/>
        <a:lstStyle/>
        <a:p>
          <a:r>
            <a:rPr lang="zh-TW" altLang="en-US" dirty="0" smtClean="0"/>
            <a:t>運動專業角度</a:t>
          </a:r>
          <a:endParaRPr lang="zh-TW" altLang="en-US" dirty="0"/>
        </a:p>
      </dgm:t>
    </dgm:pt>
    <dgm:pt modelId="{FA594C90-F4E2-4669-9A79-6F2920CC1BA3}" type="parTrans" cxnId="{2BD790EE-AF5B-424D-92CE-633107F054E4}">
      <dgm:prSet/>
      <dgm:spPr/>
      <dgm:t>
        <a:bodyPr/>
        <a:lstStyle/>
        <a:p>
          <a:endParaRPr lang="zh-TW" altLang="en-US"/>
        </a:p>
      </dgm:t>
    </dgm:pt>
    <dgm:pt modelId="{E26C57E9-FE88-453E-8B8A-D2EF8F8FC727}" type="sibTrans" cxnId="{2BD790EE-AF5B-424D-92CE-633107F054E4}">
      <dgm:prSet/>
      <dgm:spPr/>
      <dgm:t>
        <a:bodyPr/>
        <a:lstStyle/>
        <a:p>
          <a:endParaRPr lang="zh-TW" altLang="en-US"/>
        </a:p>
      </dgm:t>
    </dgm:pt>
    <dgm:pt modelId="{331C9033-8369-4810-929B-938044900901}">
      <dgm:prSet phldrT="[文字]"/>
      <dgm:spPr/>
      <dgm:t>
        <a:bodyPr/>
        <a:lstStyle/>
        <a:p>
          <a:r>
            <a:rPr lang="zh-TW" altLang="en-US" dirty="0" smtClean="0"/>
            <a:t>都市發展角度</a:t>
          </a:r>
          <a:endParaRPr lang="zh-TW" altLang="en-US" dirty="0"/>
        </a:p>
      </dgm:t>
    </dgm:pt>
    <dgm:pt modelId="{C536BB16-4205-4FE5-AA1E-144A151653DE}" type="parTrans" cxnId="{E547D977-5507-4CEB-B9DE-E1B2C01B4EF3}">
      <dgm:prSet/>
      <dgm:spPr/>
      <dgm:t>
        <a:bodyPr/>
        <a:lstStyle/>
        <a:p>
          <a:endParaRPr lang="zh-TW" altLang="en-US"/>
        </a:p>
      </dgm:t>
    </dgm:pt>
    <dgm:pt modelId="{AE11BB7A-AF8D-47AF-B5A7-79C808745127}" type="sibTrans" cxnId="{E547D977-5507-4CEB-B9DE-E1B2C01B4EF3}">
      <dgm:prSet/>
      <dgm:spPr/>
      <dgm:t>
        <a:bodyPr/>
        <a:lstStyle/>
        <a:p>
          <a:endParaRPr lang="zh-TW" altLang="en-US"/>
        </a:p>
      </dgm:t>
    </dgm:pt>
    <dgm:pt modelId="{BE2CDB4E-523E-4DED-9D5D-F24CF63D692B}">
      <dgm:prSet phldrT="[文字]"/>
      <dgm:spPr/>
      <dgm:t>
        <a:bodyPr/>
        <a:lstStyle/>
        <a:p>
          <a:r>
            <a:rPr lang="zh-TW" altLang="en-US" dirty="0" smtClean="0"/>
            <a:t>政治角度</a:t>
          </a:r>
          <a:endParaRPr lang="en-US" altLang="zh-TW" dirty="0" smtClean="0"/>
        </a:p>
        <a:p>
          <a:r>
            <a:rPr lang="en-US" altLang="zh-TW" dirty="0" smtClean="0"/>
            <a:t>(</a:t>
          </a:r>
          <a:r>
            <a:rPr lang="zh-TW" altLang="en-US" smtClean="0"/>
            <a:t>當然還有更多可能的角度</a:t>
          </a:r>
          <a:r>
            <a:rPr lang="en-US" altLang="zh-TW" smtClean="0"/>
            <a:t>)</a:t>
          </a:r>
          <a:endParaRPr lang="zh-TW" altLang="en-US" dirty="0"/>
        </a:p>
      </dgm:t>
    </dgm:pt>
    <dgm:pt modelId="{40EA4C42-264D-41F7-942C-FADC347BDC49}" type="parTrans" cxnId="{A8F04C41-987D-4491-9FDB-322689FA8106}">
      <dgm:prSet/>
      <dgm:spPr/>
      <dgm:t>
        <a:bodyPr/>
        <a:lstStyle/>
        <a:p>
          <a:endParaRPr lang="zh-TW" altLang="en-US"/>
        </a:p>
      </dgm:t>
    </dgm:pt>
    <dgm:pt modelId="{E92A3419-0A94-414B-8AE7-E3E95187FA33}" type="sibTrans" cxnId="{A8F04C41-987D-4491-9FDB-322689FA8106}">
      <dgm:prSet/>
      <dgm:spPr/>
      <dgm:t>
        <a:bodyPr/>
        <a:lstStyle/>
        <a:p>
          <a:endParaRPr lang="zh-TW" altLang="en-US"/>
        </a:p>
      </dgm:t>
    </dgm:pt>
    <dgm:pt modelId="{32C238AE-A7CA-413E-9124-37936E3D253F}">
      <dgm:prSet phldrT="[文字]"/>
      <dgm:spPr/>
      <dgm:t>
        <a:bodyPr/>
        <a:lstStyle/>
        <a:p>
          <a:endParaRPr lang="zh-TW" altLang="en-US"/>
        </a:p>
      </dgm:t>
    </dgm:pt>
    <dgm:pt modelId="{FB878819-C419-481B-ADB1-C9A32C708F68}" type="parTrans" cxnId="{56AF70A8-B5C2-4033-AD7A-CD90244714A7}">
      <dgm:prSet/>
      <dgm:spPr/>
      <dgm:t>
        <a:bodyPr/>
        <a:lstStyle/>
        <a:p>
          <a:endParaRPr lang="zh-TW" altLang="en-US"/>
        </a:p>
      </dgm:t>
    </dgm:pt>
    <dgm:pt modelId="{FAA26612-19E4-4A3E-AF3C-3A555324D483}" type="sibTrans" cxnId="{56AF70A8-B5C2-4033-AD7A-CD90244714A7}">
      <dgm:prSet/>
      <dgm:spPr/>
      <dgm:t>
        <a:bodyPr/>
        <a:lstStyle/>
        <a:p>
          <a:endParaRPr lang="zh-TW" altLang="en-US"/>
        </a:p>
      </dgm:t>
    </dgm:pt>
    <dgm:pt modelId="{655A5E18-980A-451A-8167-D0594EF5094B}" type="pres">
      <dgm:prSet presAssocID="{1162E552-6827-4053-B80C-BD08080A7ED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DB4C82A-E654-4ECB-BAF2-D27660978606}" type="pres">
      <dgm:prSet presAssocID="{1B3AF8A0-1CFC-40CB-8053-F95350281125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F27AF117-CB83-4D6F-A5ED-946125A67F57}" type="pres">
      <dgm:prSet presAssocID="{FA594C90-F4E2-4669-9A79-6F2920CC1BA3}" presName="parTrans" presStyleLbl="bgSibTrans2D1" presStyleIdx="0" presStyleCnt="3"/>
      <dgm:spPr/>
      <dgm:t>
        <a:bodyPr/>
        <a:lstStyle/>
        <a:p>
          <a:endParaRPr lang="zh-TW" altLang="en-US"/>
        </a:p>
      </dgm:t>
    </dgm:pt>
    <dgm:pt modelId="{6E4C7079-B531-4433-A656-74A39BFE4A22}" type="pres">
      <dgm:prSet presAssocID="{D7428D43-59C3-485F-BBEE-15AAB0D32ED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6A370D-F940-49E5-8C79-EB7B07BE0A81}" type="pres">
      <dgm:prSet presAssocID="{C536BB16-4205-4FE5-AA1E-144A151653DE}" presName="parTrans" presStyleLbl="bgSibTrans2D1" presStyleIdx="1" presStyleCnt="3"/>
      <dgm:spPr/>
      <dgm:t>
        <a:bodyPr/>
        <a:lstStyle/>
        <a:p>
          <a:endParaRPr lang="zh-TW" altLang="en-US"/>
        </a:p>
      </dgm:t>
    </dgm:pt>
    <dgm:pt modelId="{3678E2A2-A93B-4AFB-B69B-94AAEFF0C785}" type="pres">
      <dgm:prSet presAssocID="{331C9033-8369-4810-929B-93804490090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35A2FF-831D-4131-AFDD-7A3303A764B1}" type="pres">
      <dgm:prSet presAssocID="{40EA4C42-264D-41F7-942C-FADC347BDC49}" presName="parTrans" presStyleLbl="bgSibTrans2D1" presStyleIdx="2" presStyleCnt="3"/>
      <dgm:spPr/>
      <dgm:t>
        <a:bodyPr/>
        <a:lstStyle/>
        <a:p>
          <a:endParaRPr lang="zh-TW" altLang="en-US"/>
        </a:p>
      </dgm:t>
    </dgm:pt>
    <dgm:pt modelId="{266AFD19-AF78-44A6-AB11-07104221B3BB}" type="pres">
      <dgm:prSet presAssocID="{BE2CDB4E-523E-4DED-9D5D-F24CF63D692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F04C41-987D-4491-9FDB-322689FA8106}" srcId="{1B3AF8A0-1CFC-40CB-8053-F95350281125}" destId="{BE2CDB4E-523E-4DED-9D5D-F24CF63D692B}" srcOrd="2" destOrd="0" parTransId="{40EA4C42-264D-41F7-942C-FADC347BDC49}" sibTransId="{E92A3419-0A94-414B-8AE7-E3E95187FA33}"/>
    <dgm:cxn modelId="{8EE36E18-44EA-4CBD-8252-27D949783C99}" type="presOf" srcId="{1B3AF8A0-1CFC-40CB-8053-F95350281125}" destId="{2DB4C82A-E654-4ECB-BAF2-D27660978606}" srcOrd="0" destOrd="0" presId="urn:microsoft.com/office/officeart/2005/8/layout/radial4"/>
    <dgm:cxn modelId="{8DB4C92D-792A-4DA4-8624-ABE5ABEDF1C1}" type="presOf" srcId="{331C9033-8369-4810-929B-938044900901}" destId="{3678E2A2-A93B-4AFB-B69B-94AAEFF0C785}" srcOrd="0" destOrd="0" presId="urn:microsoft.com/office/officeart/2005/8/layout/radial4"/>
    <dgm:cxn modelId="{C7F0DC5D-002D-431F-87A7-70F0677BEF7C}" type="presOf" srcId="{BE2CDB4E-523E-4DED-9D5D-F24CF63D692B}" destId="{266AFD19-AF78-44A6-AB11-07104221B3BB}" srcOrd="0" destOrd="0" presId="urn:microsoft.com/office/officeart/2005/8/layout/radial4"/>
    <dgm:cxn modelId="{0E9E7DAC-45F9-4BA1-AEF8-D9100AFC4A25}" type="presOf" srcId="{40EA4C42-264D-41F7-942C-FADC347BDC49}" destId="{5535A2FF-831D-4131-AFDD-7A3303A764B1}" srcOrd="0" destOrd="0" presId="urn:microsoft.com/office/officeart/2005/8/layout/radial4"/>
    <dgm:cxn modelId="{7A234F92-CE79-4524-8220-228D3E5A97F3}" type="presOf" srcId="{1162E552-6827-4053-B80C-BD08080A7ED3}" destId="{655A5E18-980A-451A-8167-D0594EF5094B}" srcOrd="0" destOrd="0" presId="urn:microsoft.com/office/officeart/2005/8/layout/radial4"/>
    <dgm:cxn modelId="{1DA7BFB0-03F8-471C-BE2C-6BAD263E62F2}" srcId="{1162E552-6827-4053-B80C-BD08080A7ED3}" destId="{1B3AF8A0-1CFC-40CB-8053-F95350281125}" srcOrd="0" destOrd="0" parTransId="{4375D34F-48FC-40B5-A1B4-500D43E014A9}" sibTransId="{9C8329C6-3EEE-43F2-8489-38BD7E6E7436}"/>
    <dgm:cxn modelId="{475580C9-FE1B-4885-B06E-1B8CB66E2A93}" type="presOf" srcId="{C536BB16-4205-4FE5-AA1E-144A151653DE}" destId="{396A370D-F940-49E5-8C79-EB7B07BE0A81}" srcOrd="0" destOrd="0" presId="urn:microsoft.com/office/officeart/2005/8/layout/radial4"/>
    <dgm:cxn modelId="{F8007C3C-1D50-4E7F-AB8E-08B9811C44ED}" type="presOf" srcId="{FA594C90-F4E2-4669-9A79-6F2920CC1BA3}" destId="{F27AF117-CB83-4D6F-A5ED-946125A67F57}" srcOrd="0" destOrd="0" presId="urn:microsoft.com/office/officeart/2005/8/layout/radial4"/>
    <dgm:cxn modelId="{CC0D3F90-ABB5-4077-A9C9-E83076AB0680}" type="presOf" srcId="{D7428D43-59C3-485F-BBEE-15AAB0D32ED3}" destId="{6E4C7079-B531-4433-A656-74A39BFE4A22}" srcOrd="0" destOrd="0" presId="urn:microsoft.com/office/officeart/2005/8/layout/radial4"/>
    <dgm:cxn modelId="{E547D977-5507-4CEB-B9DE-E1B2C01B4EF3}" srcId="{1B3AF8A0-1CFC-40CB-8053-F95350281125}" destId="{331C9033-8369-4810-929B-938044900901}" srcOrd="1" destOrd="0" parTransId="{C536BB16-4205-4FE5-AA1E-144A151653DE}" sibTransId="{AE11BB7A-AF8D-47AF-B5A7-79C808745127}"/>
    <dgm:cxn modelId="{2BD790EE-AF5B-424D-92CE-633107F054E4}" srcId="{1B3AF8A0-1CFC-40CB-8053-F95350281125}" destId="{D7428D43-59C3-485F-BBEE-15AAB0D32ED3}" srcOrd="0" destOrd="0" parTransId="{FA594C90-F4E2-4669-9A79-6F2920CC1BA3}" sibTransId="{E26C57E9-FE88-453E-8B8A-D2EF8F8FC727}"/>
    <dgm:cxn modelId="{56AF70A8-B5C2-4033-AD7A-CD90244714A7}" srcId="{1162E552-6827-4053-B80C-BD08080A7ED3}" destId="{32C238AE-A7CA-413E-9124-37936E3D253F}" srcOrd="1" destOrd="0" parTransId="{FB878819-C419-481B-ADB1-C9A32C708F68}" sibTransId="{FAA26612-19E4-4A3E-AF3C-3A555324D483}"/>
    <dgm:cxn modelId="{A707A1D8-E2D8-47D8-92F1-914ECEDDCC1C}" type="presParOf" srcId="{655A5E18-980A-451A-8167-D0594EF5094B}" destId="{2DB4C82A-E654-4ECB-BAF2-D27660978606}" srcOrd="0" destOrd="0" presId="urn:microsoft.com/office/officeart/2005/8/layout/radial4"/>
    <dgm:cxn modelId="{521C5254-96EA-4D59-833A-C5C4E2C0451C}" type="presParOf" srcId="{655A5E18-980A-451A-8167-D0594EF5094B}" destId="{F27AF117-CB83-4D6F-A5ED-946125A67F57}" srcOrd="1" destOrd="0" presId="urn:microsoft.com/office/officeart/2005/8/layout/radial4"/>
    <dgm:cxn modelId="{AFD02FD6-AE31-4A00-8ECA-12A867D0E47C}" type="presParOf" srcId="{655A5E18-980A-451A-8167-D0594EF5094B}" destId="{6E4C7079-B531-4433-A656-74A39BFE4A22}" srcOrd="2" destOrd="0" presId="urn:microsoft.com/office/officeart/2005/8/layout/radial4"/>
    <dgm:cxn modelId="{3FC55DAD-FFEF-422F-99A6-63A934FF8D01}" type="presParOf" srcId="{655A5E18-980A-451A-8167-D0594EF5094B}" destId="{396A370D-F940-49E5-8C79-EB7B07BE0A81}" srcOrd="3" destOrd="0" presId="urn:microsoft.com/office/officeart/2005/8/layout/radial4"/>
    <dgm:cxn modelId="{1BB8524F-1236-4A63-8798-F9D5B8CF8B28}" type="presParOf" srcId="{655A5E18-980A-451A-8167-D0594EF5094B}" destId="{3678E2A2-A93B-4AFB-B69B-94AAEFF0C785}" srcOrd="4" destOrd="0" presId="urn:microsoft.com/office/officeart/2005/8/layout/radial4"/>
    <dgm:cxn modelId="{983B9B03-B930-4336-8415-2FD496CC3F6A}" type="presParOf" srcId="{655A5E18-980A-451A-8167-D0594EF5094B}" destId="{5535A2FF-831D-4131-AFDD-7A3303A764B1}" srcOrd="5" destOrd="0" presId="urn:microsoft.com/office/officeart/2005/8/layout/radial4"/>
    <dgm:cxn modelId="{7F8C34D0-5958-4D3D-9F68-F2724DDDF5C6}" type="presParOf" srcId="{655A5E18-980A-451A-8167-D0594EF5094B}" destId="{266AFD19-AF78-44A6-AB11-07104221B3BB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44032-7606-41B9-87F6-1DAACE68230C}">
      <dsp:nvSpPr>
        <dsp:cNvPr id="0" name=""/>
        <dsp:cNvSpPr/>
      </dsp:nvSpPr>
      <dsp:spPr>
        <a:xfrm>
          <a:off x="3870959" y="2194560"/>
          <a:ext cx="2682240" cy="2682240"/>
        </a:xfrm>
        <a:prstGeom prst="gear9">
          <a:avLst/>
        </a:prstGeom>
        <a:solidFill>
          <a:srgbClr val="92D05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/>
            <a:t>青年</a:t>
          </a:r>
          <a:endParaRPr lang="zh-TW" altLang="en-US" sz="3400" kern="1200" dirty="0"/>
        </a:p>
      </dsp:txBody>
      <dsp:txXfrm>
        <a:off x="4410209" y="2822862"/>
        <a:ext cx="1603740" cy="1378727"/>
      </dsp:txXfrm>
    </dsp:sp>
    <dsp:sp modelId="{1DACC317-F1F2-43EF-9A73-51B351BEE8BA}">
      <dsp:nvSpPr>
        <dsp:cNvPr id="0" name=""/>
        <dsp:cNvSpPr/>
      </dsp:nvSpPr>
      <dsp:spPr>
        <a:xfrm>
          <a:off x="2310383" y="1560576"/>
          <a:ext cx="1950720" cy="1950720"/>
        </a:xfrm>
        <a:prstGeom prst="gear6">
          <a:avLst/>
        </a:prstGeom>
        <a:solidFill>
          <a:srgbClr val="FFC00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/>
            <a:t>中年</a:t>
          </a:r>
          <a:endParaRPr lang="zh-TW" altLang="en-US" sz="3400" kern="1200" dirty="0"/>
        </a:p>
      </dsp:txBody>
      <dsp:txXfrm>
        <a:off x="2801483" y="2054644"/>
        <a:ext cx="968520" cy="962584"/>
      </dsp:txXfrm>
    </dsp:sp>
    <dsp:sp modelId="{AEAA3761-75CA-41D4-A4E7-AF39AAB9AAD4}">
      <dsp:nvSpPr>
        <dsp:cNvPr id="0" name=""/>
        <dsp:cNvSpPr/>
      </dsp:nvSpPr>
      <dsp:spPr>
        <a:xfrm rot="20700000">
          <a:off x="3402986" y="214778"/>
          <a:ext cx="1911307" cy="1911307"/>
        </a:xfrm>
        <a:prstGeom prst="gear6">
          <a:avLst/>
        </a:prstGeom>
        <a:solidFill>
          <a:srgbClr val="7030A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/>
            <a:t>老年</a:t>
          </a:r>
          <a:endParaRPr lang="zh-TW" altLang="en-US" sz="3400" kern="1200" dirty="0"/>
        </a:p>
      </dsp:txBody>
      <dsp:txXfrm rot="-20700000">
        <a:off x="3822191" y="633984"/>
        <a:ext cx="1072896" cy="1072896"/>
      </dsp:txXfrm>
    </dsp:sp>
    <dsp:sp modelId="{3B2276F9-DDD4-4624-8850-9871E33B9696}">
      <dsp:nvSpPr>
        <dsp:cNvPr id="0" name=""/>
        <dsp:cNvSpPr/>
      </dsp:nvSpPr>
      <dsp:spPr>
        <a:xfrm>
          <a:off x="3672277" y="1785499"/>
          <a:ext cx="3433267" cy="3433267"/>
        </a:xfrm>
        <a:prstGeom prst="circularArrow">
          <a:avLst>
            <a:gd name="adj1" fmla="val 4687"/>
            <a:gd name="adj2" fmla="val 299029"/>
            <a:gd name="adj3" fmla="val 2530361"/>
            <a:gd name="adj4" fmla="val 1583103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FAE17E-CEA3-454C-BA16-051BB24DC585}">
      <dsp:nvSpPr>
        <dsp:cNvPr id="0" name=""/>
        <dsp:cNvSpPr/>
      </dsp:nvSpPr>
      <dsp:spPr>
        <a:xfrm>
          <a:off x="1964915" y="1126026"/>
          <a:ext cx="2494483" cy="249448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876585-A3D1-44FD-8393-E93BAD346E81}">
      <dsp:nvSpPr>
        <dsp:cNvPr id="0" name=""/>
        <dsp:cNvSpPr/>
      </dsp:nvSpPr>
      <dsp:spPr>
        <a:xfrm>
          <a:off x="2960881" y="-206798"/>
          <a:ext cx="2689555" cy="268955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7433F8-3C4C-4B21-A299-DCDEABDB0842}">
      <dsp:nvSpPr>
        <dsp:cNvPr id="0" name=""/>
        <dsp:cNvSpPr/>
      </dsp:nvSpPr>
      <dsp:spPr>
        <a:xfrm>
          <a:off x="599364" y="1015261"/>
          <a:ext cx="3045786" cy="30457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405AC-7C27-4177-AAA8-7BDAE7192643}">
      <dsp:nvSpPr>
        <dsp:cNvPr id="0" name=""/>
        <dsp:cNvSpPr/>
      </dsp:nvSpPr>
      <dsp:spPr>
        <a:xfrm>
          <a:off x="1208522" y="1624419"/>
          <a:ext cx="1827471" cy="18274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A4E833-76A0-40A9-9122-261F5EC588CA}">
      <dsp:nvSpPr>
        <dsp:cNvPr id="0" name=""/>
        <dsp:cNvSpPr/>
      </dsp:nvSpPr>
      <dsp:spPr>
        <a:xfrm>
          <a:off x="1817679" y="2233576"/>
          <a:ext cx="609157" cy="609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2EB9F1-FA61-43A1-BC13-4747740C41D8}">
      <dsp:nvSpPr>
        <dsp:cNvPr id="0" name=""/>
        <dsp:cNvSpPr/>
      </dsp:nvSpPr>
      <dsp:spPr>
        <a:xfrm>
          <a:off x="4152781" y="0"/>
          <a:ext cx="1522893" cy="888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26670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b="1" kern="1200" dirty="0" smtClean="0">
              <a:solidFill>
                <a:srgbClr val="C00000"/>
              </a:solidFill>
            </a:rPr>
            <a:t>學習者本身</a:t>
          </a:r>
          <a:endParaRPr lang="zh-TW" altLang="en-US" sz="2100" b="1" kern="1200" dirty="0">
            <a:solidFill>
              <a:srgbClr val="C00000"/>
            </a:solidFill>
          </a:endParaRPr>
        </a:p>
      </dsp:txBody>
      <dsp:txXfrm>
        <a:off x="4152781" y="0"/>
        <a:ext cx="1522893" cy="888354"/>
      </dsp:txXfrm>
    </dsp:sp>
    <dsp:sp modelId="{2F2474BB-67B8-49F8-B315-B813AAA91879}">
      <dsp:nvSpPr>
        <dsp:cNvPr id="0" name=""/>
        <dsp:cNvSpPr/>
      </dsp:nvSpPr>
      <dsp:spPr>
        <a:xfrm>
          <a:off x="3772058" y="444177"/>
          <a:ext cx="38072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3035D-0B4B-406C-98BA-125392A588A7}">
      <dsp:nvSpPr>
        <dsp:cNvPr id="0" name=""/>
        <dsp:cNvSpPr/>
      </dsp:nvSpPr>
      <dsp:spPr>
        <a:xfrm rot="5400000">
          <a:off x="1899661" y="667280"/>
          <a:ext cx="2093470" cy="1648277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E9669B-EED3-4D85-9EC6-6640B05C4C39}">
      <dsp:nvSpPr>
        <dsp:cNvPr id="0" name=""/>
        <dsp:cNvSpPr/>
      </dsp:nvSpPr>
      <dsp:spPr>
        <a:xfrm>
          <a:off x="4152781" y="888354"/>
          <a:ext cx="1522893" cy="888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26670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b="1" kern="1200" dirty="0" smtClean="0">
              <a:solidFill>
                <a:srgbClr val="FFC000"/>
              </a:solidFill>
            </a:rPr>
            <a:t>重要他人</a:t>
          </a:r>
          <a:endParaRPr lang="zh-TW" altLang="en-US" sz="2100" b="1" kern="1200" dirty="0">
            <a:solidFill>
              <a:srgbClr val="FFC000"/>
            </a:solidFill>
          </a:endParaRPr>
        </a:p>
      </dsp:txBody>
      <dsp:txXfrm>
        <a:off x="4152781" y="888354"/>
        <a:ext cx="1522893" cy="888354"/>
      </dsp:txXfrm>
    </dsp:sp>
    <dsp:sp modelId="{B819FA05-D949-4433-B118-3891DB5A5A2E}">
      <dsp:nvSpPr>
        <dsp:cNvPr id="0" name=""/>
        <dsp:cNvSpPr/>
      </dsp:nvSpPr>
      <dsp:spPr>
        <a:xfrm>
          <a:off x="3772058" y="1332531"/>
          <a:ext cx="38072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1DB68-067E-4195-85B7-7CA2153A96ED}">
      <dsp:nvSpPr>
        <dsp:cNvPr id="0" name=""/>
        <dsp:cNvSpPr/>
      </dsp:nvSpPr>
      <dsp:spPr>
        <a:xfrm rot="5400000">
          <a:off x="2349016" y="1541776"/>
          <a:ext cx="1631322" cy="12117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786AF-DDD7-4B04-BEDA-1F5D46B95301}">
      <dsp:nvSpPr>
        <dsp:cNvPr id="0" name=""/>
        <dsp:cNvSpPr/>
      </dsp:nvSpPr>
      <dsp:spPr>
        <a:xfrm>
          <a:off x="4152781" y="1776708"/>
          <a:ext cx="1522893" cy="888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26670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b="1" kern="1200" dirty="0" smtClean="0">
              <a:solidFill>
                <a:srgbClr val="00B050"/>
              </a:solidFill>
            </a:rPr>
            <a:t>社會</a:t>
          </a:r>
          <a:endParaRPr lang="zh-TW" altLang="en-US" sz="2100" b="1" kern="1200" dirty="0">
            <a:solidFill>
              <a:srgbClr val="00B050"/>
            </a:solidFill>
          </a:endParaRPr>
        </a:p>
      </dsp:txBody>
      <dsp:txXfrm>
        <a:off x="4152781" y="1776708"/>
        <a:ext cx="1522893" cy="888354"/>
      </dsp:txXfrm>
    </dsp:sp>
    <dsp:sp modelId="{08B959B0-04CF-45AC-9C7D-BAF913070532}">
      <dsp:nvSpPr>
        <dsp:cNvPr id="0" name=""/>
        <dsp:cNvSpPr/>
      </dsp:nvSpPr>
      <dsp:spPr>
        <a:xfrm>
          <a:off x="3772058" y="2220885"/>
          <a:ext cx="38072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7C9A8-93C0-4EDA-9532-69085DAB6A55}">
      <dsp:nvSpPr>
        <dsp:cNvPr id="0" name=""/>
        <dsp:cNvSpPr/>
      </dsp:nvSpPr>
      <dsp:spPr>
        <a:xfrm rot="5400000">
          <a:off x="2798930" y="2415562"/>
          <a:ext cx="1165520" cy="77515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D6A30-C223-4FCE-8579-06AF82421073}">
      <dsp:nvSpPr>
        <dsp:cNvPr id="0" name=""/>
        <dsp:cNvSpPr/>
      </dsp:nvSpPr>
      <dsp:spPr>
        <a:xfrm>
          <a:off x="897534" y="983766"/>
          <a:ext cx="6285166" cy="270810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2FDAE-77BF-4C0C-805F-7C025E29D726}">
      <dsp:nvSpPr>
        <dsp:cNvPr id="0" name=""/>
        <dsp:cNvSpPr/>
      </dsp:nvSpPr>
      <dsp:spPr>
        <a:xfrm>
          <a:off x="1416001" y="2557621"/>
          <a:ext cx="177720" cy="1777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0C94B-1023-4480-93D4-2FDCD5BE1765}">
      <dsp:nvSpPr>
        <dsp:cNvPr id="0" name=""/>
        <dsp:cNvSpPr/>
      </dsp:nvSpPr>
      <dsp:spPr>
        <a:xfrm>
          <a:off x="1504861" y="2646481"/>
          <a:ext cx="1592652" cy="1234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171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FF0000"/>
              </a:solidFill>
            </a:rPr>
            <a:t>個體 如何思考身體、運動、體育</a:t>
          </a:r>
          <a:r>
            <a:rPr lang="en-US" altLang="zh-TW" sz="2000" b="1" kern="1200" dirty="0" smtClean="0">
              <a:solidFill>
                <a:srgbClr val="FF0000"/>
              </a:solidFill>
            </a:rPr>
            <a:t>?</a:t>
          </a:r>
          <a:endParaRPr lang="zh-TW" altLang="en-US" sz="2000" b="1" kern="1200" dirty="0">
            <a:solidFill>
              <a:srgbClr val="FF0000"/>
            </a:solidFill>
          </a:endParaRPr>
        </a:p>
      </dsp:txBody>
      <dsp:txXfrm>
        <a:off x="1504861" y="2646481"/>
        <a:ext cx="1592652" cy="1234647"/>
      </dsp:txXfrm>
    </dsp:sp>
    <dsp:sp modelId="{6C8A3F29-FC3B-4FA4-87D8-2321E5117C3A}">
      <dsp:nvSpPr>
        <dsp:cNvPr id="0" name=""/>
        <dsp:cNvSpPr/>
      </dsp:nvSpPr>
      <dsp:spPr>
        <a:xfrm>
          <a:off x="2984729" y="1396454"/>
          <a:ext cx="321264" cy="3212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E7CF5D-6307-4696-B46A-1CF6E2527C91}">
      <dsp:nvSpPr>
        <dsp:cNvPr id="0" name=""/>
        <dsp:cNvSpPr/>
      </dsp:nvSpPr>
      <dsp:spPr>
        <a:xfrm>
          <a:off x="3145361" y="1557086"/>
          <a:ext cx="1640500" cy="2324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231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C00000"/>
              </a:solidFill>
            </a:rPr>
            <a:t>區域 </a:t>
          </a:r>
          <a:r>
            <a:rPr lang="en-US" altLang="zh-TW" sz="2000" b="1" kern="1200" dirty="0" smtClean="0">
              <a:solidFill>
                <a:srgbClr val="C00000"/>
              </a:solidFill>
            </a:rPr>
            <a:t>(</a:t>
          </a:r>
          <a:r>
            <a:rPr lang="zh-TW" altLang="en-US" sz="2000" b="1" kern="1200" dirty="0" smtClean="0">
              <a:solidFill>
                <a:srgbClr val="C00000"/>
              </a:solidFill>
            </a:rPr>
            <a:t>學校、組織、國家</a:t>
          </a:r>
          <a:r>
            <a:rPr lang="en-US" altLang="zh-TW" sz="2000" b="1" kern="1200" dirty="0" smtClean="0">
              <a:solidFill>
                <a:srgbClr val="C00000"/>
              </a:solidFill>
            </a:rPr>
            <a:t>)</a:t>
          </a:r>
          <a:r>
            <a:rPr lang="zh-TW" altLang="en-US" sz="2000" b="1" kern="1200" dirty="0" smtClean="0">
              <a:solidFill>
                <a:srgbClr val="C00000"/>
              </a:solidFill>
            </a:rPr>
            <a:t>如何思考身體、運動、體育</a:t>
          </a:r>
          <a:r>
            <a:rPr lang="en-US" altLang="zh-TW" sz="2000" b="1" kern="1200" dirty="0" smtClean="0">
              <a:solidFill>
                <a:srgbClr val="C00000"/>
              </a:solidFill>
            </a:rPr>
            <a:t>?</a:t>
          </a:r>
          <a:endParaRPr lang="zh-TW" altLang="en-US" sz="2000" b="1" kern="1200" dirty="0">
            <a:solidFill>
              <a:srgbClr val="C00000"/>
            </a:solidFill>
          </a:endParaRPr>
        </a:p>
      </dsp:txBody>
      <dsp:txXfrm>
        <a:off x="3145361" y="1557086"/>
        <a:ext cx="1640500" cy="2324041"/>
      </dsp:txXfrm>
    </dsp:sp>
    <dsp:sp modelId="{C13659CB-D6DA-4CC4-9C19-7F74684DD369}">
      <dsp:nvSpPr>
        <dsp:cNvPr id="0" name=""/>
        <dsp:cNvSpPr/>
      </dsp:nvSpPr>
      <dsp:spPr>
        <a:xfrm>
          <a:off x="4871304" y="689843"/>
          <a:ext cx="444302" cy="4443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F59968-8BB1-4314-A56D-233147CA7003}">
      <dsp:nvSpPr>
        <dsp:cNvPr id="0" name=""/>
        <dsp:cNvSpPr/>
      </dsp:nvSpPr>
      <dsp:spPr>
        <a:xfrm>
          <a:off x="4942849" y="911994"/>
          <a:ext cx="1941712" cy="2969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5426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00B050"/>
              </a:solidFill>
            </a:rPr>
            <a:t>不同文化 </a:t>
          </a:r>
          <a:r>
            <a:rPr lang="en-US" altLang="zh-TW" sz="2000" b="1" kern="1200" dirty="0" smtClean="0">
              <a:solidFill>
                <a:srgbClr val="00B050"/>
              </a:solidFill>
            </a:rPr>
            <a:t>(</a:t>
          </a:r>
          <a:r>
            <a:rPr lang="zh-TW" altLang="en-US" sz="2000" b="1" kern="1200" dirty="0" smtClean="0">
              <a:solidFill>
                <a:srgbClr val="00B050"/>
              </a:solidFill>
            </a:rPr>
            <a:t>如芬蘭、臺灣</a:t>
          </a:r>
          <a:r>
            <a:rPr lang="en-US" altLang="zh-TW" sz="2000" b="1" kern="1200" dirty="0" smtClean="0">
              <a:solidFill>
                <a:srgbClr val="00B050"/>
              </a:solidFill>
            </a:rPr>
            <a:t>)</a:t>
          </a:r>
          <a:r>
            <a:rPr lang="zh-TW" altLang="en-US" sz="2000" b="1" kern="1200" dirty="0" smtClean="0">
              <a:solidFill>
                <a:srgbClr val="00B050"/>
              </a:solidFill>
            </a:rPr>
            <a:t>如何思考身體、運動、體育</a:t>
          </a:r>
          <a:r>
            <a:rPr lang="en-US" altLang="zh-TW" sz="2000" b="1" kern="1200" dirty="0" smtClean="0">
              <a:solidFill>
                <a:srgbClr val="00B050"/>
              </a:solidFill>
            </a:rPr>
            <a:t>?</a:t>
          </a:r>
          <a:endParaRPr lang="zh-TW" altLang="en-US" sz="2000" b="1" kern="1200" dirty="0">
            <a:solidFill>
              <a:srgbClr val="00B050"/>
            </a:solidFill>
          </a:endParaRPr>
        </a:p>
      </dsp:txBody>
      <dsp:txXfrm>
        <a:off x="4942849" y="911994"/>
        <a:ext cx="1941712" cy="29691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4C82A-E654-4ECB-BAF2-D27660978606}">
      <dsp:nvSpPr>
        <dsp:cNvPr id="0" name=""/>
        <dsp:cNvSpPr/>
      </dsp:nvSpPr>
      <dsp:spPr>
        <a:xfrm>
          <a:off x="3003804" y="2653195"/>
          <a:ext cx="2221992" cy="22219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/>
            <a:t>台北</a:t>
          </a:r>
          <a:endParaRPr lang="en-US" altLang="zh-TW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/>
            <a:t>大巨蛋</a:t>
          </a:r>
          <a:endParaRPr lang="zh-TW" altLang="en-US" sz="3200" kern="1200" dirty="0"/>
        </a:p>
      </dsp:txBody>
      <dsp:txXfrm>
        <a:off x="3329207" y="2978598"/>
        <a:ext cx="1571186" cy="1571186"/>
      </dsp:txXfrm>
    </dsp:sp>
    <dsp:sp modelId="{F27AF117-CB83-4D6F-A5ED-946125A67F57}">
      <dsp:nvSpPr>
        <dsp:cNvPr id="0" name=""/>
        <dsp:cNvSpPr/>
      </dsp:nvSpPr>
      <dsp:spPr>
        <a:xfrm rot="12900000">
          <a:off x="1569903" y="2263519"/>
          <a:ext cx="1707828" cy="633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4C7079-B531-4433-A656-74A39BFE4A22}">
      <dsp:nvSpPr>
        <dsp:cNvPr id="0" name=""/>
        <dsp:cNvSpPr/>
      </dsp:nvSpPr>
      <dsp:spPr>
        <a:xfrm>
          <a:off x="668886" y="1246011"/>
          <a:ext cx="2110892" cy="16887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運動專業角度</a:t>
          </a:r>
          <a:endParaRPr lang="zh-TW" altLang="en-US" sz="2200" kern="1200" dirty="0"/>
        </a:p>
      </dsp:txBody>
      <dsp:txXfrm>
        <a:off x="718347" y="1295472"/>
        <a:ext cx="2011970" cy="1589791"/>
      </dsp:txXfrm>
    </dsp:sp>
    <dsp:sp modelId="{396A370D-F940-49E5-8C79-EB7B07BE0A81}">
      <dsp:nvSpPr>
        <dsp:cNvPr id="0" name=""/>
        <dsp:cNvSpPr/>
      </dsp:nvSpPr>
      <dsp:spPr>
        <a:xfrm rot="16200000">
          <a:off x="3260885" y="1383249"/>
          <a:ext cx="1707828" cy="633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8E2A2-A93B-4AFB-B69B-94AAEFF0C785}">
      <dsp:nvSpPr>
        <dsp:cNvPr id="0" name=""/>
        <dsp:cNvSpPr/>
      </dsp:nvSpPr>
      <dsp:spPr>
        <a:xfrm>
          <a:off x="3059353" y="1612"/>
          <a:ext cx="2110892" cy="16887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都市發展角度</a:t>
          </a:r>
          <a:endParaRPr lang="zh-TW" altLang="en-US" sz="2200" kern="1200" dirty="0"/>
        </a:p>
      </dsp:txBody>
      <dsp:txXfrm>
        <a:off x="3108814" y="51073"/>
        <a:ext cx="2011970" cy="1589791"/>
      </dsp:txXfrm>
    </dsp:sp>
    <dsp:sp modelId="{5535A2FF-831D-4131-AFDD-7A3303A764B1}">
      <dsp:nvSpPr>
        <dsp:cNvPr id="0" name=""/>
        <dsp:cNvSpPr/>
      </dsp:nvSpPr>
      <dsp:spPr>
        <a:xfrm rot="19500000">
          <a:off x="4951867" y="2263519"/>
          <a:ext cx="1707828" cy="633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AFD19-AF78-44A6-AB11-07104221B3BB}">
      <dsp:nvSpPr>
        <dsp:cNvPr id="0" name=""/>
        <dsp:cNvSpPr/>
      </dsp:nvSpPr>
      <dsp:spPr>
        <a:xfrm>
          <a:off x="5449821" y="1246011"/>
          <a:ext cx="2110892" cy="16887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政治角度</a:t>
          </a:r>
          <a:endParaRPr lang="en-US" altLang="zh-TW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 smtClean="0"/>
            <a:t>(</a:t>
          </a:r>
          <a:r>
            <a:rPr lang="zh-TW" altLang="en-US" sz="2200" kern="1200" smtClean="0"/>
            <a:t>當然還有更多可能的角度</a:t>
          </a:r>
          <a:r>
            <a:rPr lang="en-US" altLang="zh-TW" sz="2200" kern="1200" smtClean="0"/>
            <a:t>)</a:t>
          </a:r>
          <a:endParaRPr lang="zh-TW" altLang="en-US" sz="2200" kern="1200" dirty="0"/>
        </a:p>
      </dsp:txBody>
      <dsp:txXfrm>
        <a:off x="5499282" y="1295472"/>
        <a:ext cx="2011970" cy="1589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E8D5E-6932-43B0-B480-C88BBEA362E8}" type="datetimeFigureOut">
              <a:rPr lang="zh-TW" altLang="en-US" smtClean="0"/>
              <a:t>2019/3/12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404F9-F55B-4EA4-89EB-C8D60B1C96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4322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54EDF-1A5A-4884-8FA8-9AEEDC7BFEA9}" type="datetimeFigureOut">
              <a:rPr lang="zh-TW" altLang="en-US" smtClean="0"/>
              <a:t>2019/3/12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4633C-F589-4E3F-A0CF-B575D0F5DAB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2830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有很多地域性、經濟性、社會性、政治性因素決定體育素養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4633C-F589-4E3F-A0CF-B575D0F5DAB1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7338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關於我每學期的課程、我的教學、活動設計、體育考卷等</a:t>
            </a:r>
            <a:r>
              <a:rPr lang="en-US" altLang="zh-TW" dirty="0" smtClean="0"/>
              <a:t>……</a:t>
            </a:r>
            <a:r>
              <a:rPr lang="zh-TW" altLang="en-US" dirty="0" smtClean="0"/>
              <a:t>為什麼我這樣教</a:t>
            </a:r>
            <a:r>
              <a:rPr lang="en-US" altLang="zh-TW" dirty="0" smtClean="0"/>
              <a:t>? </a:t>
            </a:r>
            <a:r>
              <a:rPr lang="zh-TW" altLang="en-US" dirty="0" smtClean="0"/>
              <a:t>我如何思考</a:t>
            </a:r>
            <a:r>
              <a:rPr lang="en-US" altLang="zh-TW" dirty="0" smtClean="0"/>
              <a:t>?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4633C-F589-4E3F-A0CF-B575D0F5DAB1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5054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6C27-B9C7-4FA2-97BA-2FF88D9C3F5D}" type="datetimeFigureOut">
              <a:rPr lang="zh-TW" altLang="en-US" smtClean="0"/>
              <a:t>2019/3/12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812E-D2AA-42B7-B449-E2F15FF6A61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6C27-B9C7-4FA2-97BA-2FF88D9C3F5D}" type="datetimeFigureOut">
              <a:rPr lang="zh-TW" altLang="en-US" smtClean="0"/>
              <a:t>2019/3/12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812E-D2AA-42B7-B449-E2F15FF6A61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6C27-B9C7-4FA2-97BA-2FF88D9C3F5D}" type="datetimeFigureOut">
              <a:rPr lang="zh-TW" altLang="en-US" smtClean="0"/>
              <a:t>2019/3/12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812E-D2AA-42B7-B449-E2F15FF6A61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6C27-B9C7-4FA2-97BA-2FF88D9C3F5D}" type="datetimeFigureOut">
              <a:rPr lang="zh-TW" altLang="en-US" smtClean="0"/>
              <a:t>2019/3/12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812E-D2AA-42B7-B449-E2F15FF6A61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6C27-B9C7-4FA2-97BA-2FF88D9C3F5D}" type="datetimeFigureOut">
              <a:rPr lang="zh-TW" altLang="en-US" smtClean="0"/>
              <a:t>2019/3/12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812E-D2AA-42B7-B449-E2F15FF6A61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6C27-B9C7-4FA2-97BA-2FF88D9C3F5D}" type="datetimeFigureOut">
              <a:rPr lang="zh-TW" altLang="en-US" smtClean="0"/>
              <a:t>2019/3/12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812E-D2AA-42B7-B449-E2F15FF6A61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6C27-B9C7-4FA2-97BA-2FF88D9C3F5D}" type="datetimeFigureOut">
              <a:rPr lang="zh-TW" altLang="en-US" smtClean="0"/>
              <a:t>2019/3/12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812E-D2AA-42B7-B449-E2F15FF6A61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6C27-B9C7-4FA2-97BA-2FF88D9C3F5D}" type="datetimeFigureOut">
              <a:rPr lang="zh-TW" altLang="en-US" smtClean="0"/>
              <a:t>2019/3/12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812E-D2AA-42B7-B449-E2F15FF6A61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6C27-B9C7-4FA2-97BA-2FF88D9C3F5D}" type="datetimeFigureOut">
              <a:rPr lang="zh-TW" altLang="en-US" smtClean="0"/>
              <a:t>2019/3/12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812E-D2AA-42B7-B449-E2F15FF6A61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6C27-B9C7-4FA2-97BA-2FF88D9C3F5D}" type="datetimeFigureOut">
              <a:rPr lang="zh-TW" altLang="en-US" smtClean="0"/>
              <a:t>2019/3/12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812E-D2AA-42B7-B449-E2F15FF6A61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6C27-B9C7-4FA2-97BA-2FF88D9C3F5D}" type="datetimeFigureOut">
              <a:rPr lang="zh-TW" altLang="en-US" smtClean="0"/>
              <a:t>2019/3/12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812E-D2AA-42B7-B449-E2F15FF6A61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F36C27-B9C7-4FA2-97BA-2FF88D9C3F5D}" type="datetimeFigureOut">
              <a:rPr lang="zh-TW" altLang="en-US" smtClean="0"/>
              <a:t>2019/3/12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15E812E-D2AA-42B7-B449-E2F15FF6A61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moMama.France/videos/2011447339149946/UzpfSTE4MjAxNjAwODc6MTAyMTEwNjU1Nzk1MTQ5NzA/" TargetMode="External"/><Relationship Id="rId2" Type="http://schemas.openxmlformats.org/officeDocument/2006/relationships/hyperlink" Target="https://www.facebook.com/fansofvolleyball7/videos/1059477484236018/UzpfSTE4MjAxNjAwODc6MTAyMTExMTQyODc5MzI2NTA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link.springer.com/article/10.1007/s40279-014-0205-7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epaper.heeact.edu.tw/archive/2013/05/01/5968.aspx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PJ6sU-LWdpk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558329470898437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759425827413574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tw.appledaily.com/new/realtime/20181115/1466447/" TargetMode="External"/><Relationship Id="rId2" Type="http://schemas.openxmlformats.org/officeDocument/2006/relationships/hyperlink" Target="https://opinion.cw.com.tw/blog/profile/52/article/66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torm.mg/article/1007888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mailto:yiche28@yahoo.com.tw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848600" cy="19272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體育與素養導向評量</a:t>
            </a:r>
            <a:r>
              <a:rPr lang="en-US" altLang="zh-TW" b="1" dirty="0" smtClean="0"/>
              <a:t>: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      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</a:rPr>
              <a:t>是考試、學習、遊戲、</a:t>
            </a: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</a:rPr>
              <a:t>還是生活</a:t>
            </a: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91680" y="4077072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zh-TW" altLang="en-US" sz="3600" b="1" dirty="0" smtClean="0"/>
              <a:t>國立政大附中</a:t>
            </a:r>
            <a:endParaRPr lang="en-US" altLang="zh-TW" sz="3600" b="1" dirty="0" smtClean="0"/>
          </a:p>
          <a:p>
            <a:pPr algn="r"/>
            <a:r>
              <a:rPr lang="zh-TW" altLang="en-US" sz="3600" b="1" dirty="0" smtClean="0"/>
              <a:t>陶以哲</a:t>
            </a:r>
            <a:endParaRPr lang="en-US" altLang="zh-TW" sz="3600" b="1" dirty="0"/>
          </a:p>
          <a:p>
            <a:pPr algn="r"/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346651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533400"/>
            <a:ext cx="7355160" cy="73536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 smtClean="0"/>
              <a:t>身體</a:t>
            </a:r>
            <a:r>
              <a:rPr lang="en-US" altLang="zh-TW" dirty="0" smtClean="0"/>
              <a:t>/</a:t>
            </a:r>
            <a:r>
              <a:rPr lang="zh-TW" altLang="en-US" dirty="0" smtClean="0"/>
              <a:t>體育素養</a:t>
            </a:r>
            <a:r>
              <a:rPr lang="zh-TW" altLang="en-US" dirty="0"/>
              <a:t>因</a:t>
            </a:r>
            <a:r>
              <a:rPr lang="zh-TW" altLang="en-US" dirty="0" smtClean="0"/>
              <a:t>時序 </a:t>
            </a:r>
            <a:r>
              <a:rPr lang="en-US" altLang="zh-TW" dirty="0" smtClean="0"/>
              <a:t>(brute fact)</a:t>
            </a:r>
            <a:br>
              <a:rPr lang="en-US" altLang="zh-TW" dirty="0" smtClean="0"/>
            </a:br>
            <a:r>
              <a:rPr lang="zh-TW" altLang="en-US" dirty="0" smtClean="0"/>
              <a:t>產生不同學習</a:t>
            </a:r>
            <a:r>
              <a:rPr lang="en-US" altLang="zh-TW" dirty="0" smtClean="0"/>
              <a:t>/</a:t>
            </a:r>
            <a:r>
              <a:rPr lang="zh-TW" altLang="en-US" dirty="0" smtClean="0"/>
              <a:t>發展重點</a:t>
            </a:r>
            <a:endParaRPr lang="zh-TW" altLang="en-US" dirty="0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0020734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橢圓形圖說文字 2"/>
          <p:cNvSpPr/>
          <p:nvPr/>
        </p:nvSpPr>
        <p:spPr>
          <a:xfrm>
            <a:off x="6876256" y="2204864"/>
            <a:ext cx="2272828" cy="2088232"/>
          </a:xfrm>
          <a:prstGeom prst="wedgeEllipseCallout">
            <a:avLst>
              <a:gd name="adj1" fmla="val -62865"/>
              <a:gd name="adj2" fmla="val 6122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學習導向</a:t>
            </a:r>
            <a:r>
              <a:rPr lang="en-US" altLang="zh-TW" dirty="0" smtClean="0"/>
              <a:t>:</a:t>
            </a:r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dirty="0" smtClean="0"/>
              <a:t>運動規則、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運動技能、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競爭性活動</a:t>
            </a:r>
            <a:endParaRPr lang="zh-TW" altLang="en-US" dirty="0"/>
          </a:p>
        </p:txBody>
      </p:sp>
      <p:sp>
        <p:nvSpPr>
          <p:cNvPr id="7" name="橢圓形圖說文字 6"/>
          <p:cNvSpPr/>
          <p:nvPr/>
        </p:nvSpPr>
        <p:spPr>
          <a:xfrm>
            <a:off x="251520" y="4293096"/>
            <a:ext cx="2592288" cy="2232248"/>
          </a:xfrm>
          <a:prstGeom prst="wedgeEllipseCallout">
            <a:avLst>
              <a:gd name="adj1" fmla="val 78922"/>
              <a:gd name="adj2" fmla="val -300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bg2">
                    <a:lumMod val="10000"/>
                  </a:schemeClr>
                </a:solidFill>
              </a:rPr>
              <a:t>職場工作導向</a:t>
            </a:r>
            <a:r>
              <a:rPr lang="en-US" altLang="zh-TW" dirty="0" smtClean="0">
                <a:solidFill>
                  <a:schemeClr val="bg2">
                    <a:lumMod val="10000"/>
                  </a:schemeClr>
                </a:solidFill>
              </a:rPr>
              <a:t>:</a:t>
            </a:r>
          </a:p>
          <a:p>
            <a:pPr algn="ctr"/>
            <a:endParaRPr lang="en-US" altLang="zh-TW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zh-TW" altLang="en-US" dirty="0" smtClean="0">
                <a:solidFill>
                  <a:schemeClr val="bg2">
                    <a:lumMod val="10000"/>
                  </a:schemeClr>
                </a:solidFill>
              </a:rPr>
              <a:t>規律運動、飲食控制、體態維持</a:t>
            </a:r>
            <a:endParaRPr lang="zh-TW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橢圓形圖說文字 7"/>
          <p:cNvSpPr/>
          <p:nvPr/>
        </p:nvSpPr>
        <p:spPr>
          <a:xfrm>
            <a:off x="251520" y="1412776"/>
            <a:ext cx="3024336" cy="1908212"/>
          </a:xfrm>
          <a:prstGeom prst="wedgeEllipseCallout">
            <a:avLst>
              <a:gd name="adj1" fmla="val 81898"/>
              <a:gd name="adj2" fmla="val 17936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bg2">
                    <a:lumMod val="10000"/>
                  </a:schemeClr>
                </a:solidFill>
              </a:rPr>
              <a:t>生命品質維持導向</a:t>
            </a:r>
            <a:r>
              <a:rPr lang="en-US" altLang="zh-TW" dirty="0" smtClean="0">
                <a:solidFill>
                  <a:schemeClr val="bg2">
                    <a:lumMod val="10000"/>
                  </a:schemeClr>
                </a:solidFill>
              </a:rPr>
              <a:t>:</a:t>
            </a:r>
          </a:p>
          <a:p>
            <a:pPr algn="ctr"/>
            <a:endParaRPr lang="en-US" altLang="zh-TW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zh-TW" altLang="en-US" dirty="0" smtClean="0">
                <a:solidFill>
                  <a:schemeClr val="bg2">
                    <a:lumMod val="10000"/>
                  </a:schemeClr>
                </a:solidFill>
              </a:rPr>
              <a:t>心血管功能、下肢肌力、平衡性、</a:t>
            </a:r>
            <a:endParaRPr lang="en-US" altLang="zh-TW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zh-TW" altLang="en-US" dirty="0" smtClean="0">
                <a:solidFill>
                  <a:schemeClr val="bg2">
                    <a:lumMod val="10000"/>
                  </a:schemeClr>
                </a:solidFill>
              </a:rPr>
              <a:t>心靈層次</a:t>
            </a:r>
            <a:endParaRPr lang="zh-TW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33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素養 </a:t>
            </a:r>
            <a:r>
              <a:rPr lang="en-US" altLang="zh-TW" dirty="0" smtClean="0"/>
              <a:t>=</a:t>
            </a:r>
            <a:r>
              <a:rPr lang="zh-TW" altLang="en-US" dirty="0" smtClean="0"/>
              <a:t> 氣質 </a:t>
            </a:r>
            <a:r>
              <a:rPr lang="en-US" altLang="zh-TW" dirty="0" smtClean="0"/>
              <a:t>= </a:t>
            </a:r>
            <a:r>
              <a:rPr lang="zh-TW" altLang="en-US" dirty="0" smtClean="0"/>
              <a:t>資本 </a:t>
            </a:r>
            <a:r>
              <a:rPr lang="en-US" altLang="zh-TW" dirty="0" smtClean="0"/>
              <a:t>= </a:t>
            </a:r>
            <a:r>
              <a:rPr lang="zh-TW" altLang="en-US" dirty="0" smtClean="0"/>
              <a:t>文化 </a:t>
            </a:r>
            <a:r>
              <a:rPr lang="en-US" altLang="zh-TW" dirty="0" smtClean="0"/>
              <a:t>= </a:t>
            </a:r>
            <a:r>
              <a:rPr lang="zh-TW" altLang="en-US" dirty="0" smtClean="0"/>
              <a:t>能耐</a:t>
            </a:r>
            <a:endParaRPr lang="zh-TW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556687" cy="304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23" y="3284984"/>
            <a:ext cx="4040146" cy="328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899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579296" cy="9906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身體</a:t>
            </a:r>
            <a:r>
              <a:rPr lang="en-US" altLang="zh-TW" dirty="0"/>
              <a:t>/</a:t>
            </a:r>
            <a:r>
              <a:rPr lang="zh-TW" altLang="en-US" dirty="0"/>
              <a:t>體育素養誰在</a:t>
            </a:r>
            <a:r>
              <a:rPr lang="zh-TW" altLang="en-US" dirty="0" smtClean="0"/>
              <a:t>定義</a:t>
            </a:r>
            <a:r>
              <a:rPr lang="en-US" altLang="zh-TW" dirty="0" smtClean="0"/>
              <a:t>? </a:t>
            </a:r>
            <a:r>
              <a:rPr lang="zh-TW" altLang="en-US" dirty="0" smtClean="0"/>
              <a:t>感受典範轉移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從 </a:t>
            </a:r>
            <a:r>
              <a:rPr lang="en-US" altLang="zh-TW" dirty="0" smtClean="0"/>
              <a:t>Acquisition </a:t>
            </a:r>
            <a:r>
              <a:rPr lang="zh-TW" altLang="en-US" dirty="0" smtClean="0"/>
              <a:t>到 </a:t>
            </a:r>
            <a:r>
              <a:rPr lang="en-US" altLang="zh-TW" dirty="0" smtClean="0"/>
              <a:t>Participation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en-US" altLang="zh-TW" dirty="0" err="1" smtClean="0"/>
              <a:t>Sfard</a:t>
            </a:r>
            <a:r>
              <a:rPr lang="en-US" altLang="zh-TW" dirty="0" smtClean="0"/>
              <a:t>, 1998)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2569265"/>
              </p:ext>
            </p:extLst>
          </p:nvPr>
        </p:nvGraphicFramePr>
        <p:xfrm>
          <a:off x="457200" y="1600200"/>
          <a:ext cx="6275040" cy="4061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4499992" y="4437112"/>
            <a:ext cx="417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“On </a:t>
            </a:r>
            <a:r>
              <a:rPr lang="en-US" altLang="zh-TW" b="1" dirty="0"/>
              <a:t>Two Metaphors for Learning and the Dangers of Choosing Just </a:t>
            </a:r>
            <a:r>
              <a:rPr lang="en-US" altLang="zh-TW" b="1" dirty="0" smtClean="0"/>
              <a:t>One”</a:t>
            </a:r>
            <a:r>
              <a:rPr lang="zh-TW" altLang="en-US" b="1" dirty="0" smtClean="0"/>
              <a:t>                           </a:t>
            </a:r>
            <a:endParaRPr lang="en-US" altLang="zh-TW" b="1" dirty="0" smtClean="0"/>
          </a:p>
          <a:p>
            <a:r>
              <a:rPr lang="en-US" altLang="zh-TW" b="1" dirty="0" smtClean="0"/>
              <a:t>                              - Anna </a:t>
            </a:r>
            <a:r>
              <a:rPr lang="en-US" altLang="zh-TW" b="1" dirty="0" err="1" smtClean="0"/>
              <a:t>Sfard</a:t>
            </a:r>
            <a:endParaRPr lang="en-US" altLang="zh-TW" dirty="0" smtClean="0"/>
          </a:p>
          <a:p>
            <a:r>
              <a:rPr lang="en-US" altLang="zh-TW" dirty="0" smtClean="0"/>
              <a:t>Educational </a:t>
            </a:r>
            <a:r>
              <a:rPr lang="en-US" altLang="zh-TW" dirty="0"/>
              <a:t>Researcher</a:t>
            </a:r>
          </a:p>
          <a:p>
            <a:r>
              <a:rPr lang="en-US" altLang="zh-TW" dirty="0"/>
              <a:t>Vol. 27, No. 2 (Mar., 1998), pp. 4-13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9535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身體</a:t>
            </a:r>
            <a:r>
              <a:rPr lang="en-US" altLang="zh-TW" dirty="0" smtClean="0"/>
              <a:t>/</a:t>
            </a:r>
            <a:r>
              <a:rPr lang="zh-TW" altLang="en-US" dirty="0" smtClean="0"/>
              <a:t>體育素養的</a:t>
            </a:r>
            <a:r>
              <a:rPr lang="zh-TW" altLang="en-US" dirty="0"/>
              <a:t>效度</a:t>
            </a:r>
            <a:r>
              <a:rPr lang="en-US" altLang="zh-TW" dirty="0" smtClean="0"/>
              <a:t>?</a:t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3100" dirty="0" smtClean="0"/>
              <a:t>Individual (</a:t>
            </a:r>
            <a:r>
              <a:rPr lang="en-US" altLang="zh-TW" sz="3100" dirty="0" err="1" smtClean="0"/>
              <a:t>e.g.,Psychological</a:t>
            </a:r>
            <a:r>
              <a:rPr lang="en-US" altLang="zh-TW" sz="3100" dirty="0" smtClean="0"/>
              <a:t>) </a:t>
            </a:r>
            <a:r>
              <a:rPr lang="en-US" altLang="zh-TW" sz="3100" dirty="0" smtClean="0">
                <a:sym typeface="Wingdings" panose="05000000000000000000" pitchFamily="2" charset="2"/>
              </a:rPr>
              <a:t> </a:t>
            </a:r>
            <a:r>
              <a:rPr lang="en-US" altLang="zh-TW" sz="3100" dirty="0" smtClean="0"/>
              <a:t>Situated learning (e.g., workplace)  </a:t>
            </a:r>
            <a:r>
              <a:rPr lang="en-US" altLang="zh-TW" sz="3100" dirty="0" smtClean="0">
                <a:sym typeface="Wingdings" panose="05000000000000000000" pitchFamily="2" charset="2"/>
              </a:rPr>
              <a:t>   Global (</a:t>
            </a:r>
            <a:r>
              <a:rPr lang="en-US" altLang="zh-TW" sz="3100" dirty="0" err="1" smtClean="0">
                <a:sym typeface="Wingdings" panose="05000000000000000000" pitchFamily="2" charset="2"/>
              </a:rPr>
              <a:t>e.g.,socio</a:t>
            </a:r>
            <a:r>
              <a:rPr lang="en-US" altLang="zh-TW" sz="3100" dirty="0" smtClean="0">
                <a:sym typeface="Wingdings" panose="05000000000000000000" pitchFamily="2" charset="2"/>
              </a:rPr>
              <a:t>-cultural) </a:t>
            </a:r>
            <a:r>
              <a:rPr lang="en-US" altLang="zh-TW" sz="3100" dirty="0"/>
              <a:t/>
            </a:r>
            <a:br>
              <a:rPr lang="en-US" altLang="zh-TW" sz="3100" dirty="0"/>
            </a:br>
            <a:r>
              <a:rPr lang="en-US" altLang="zh-TW" sz="3100" dirty="0" smtClean="0"/>
              <a:t/>
            </a:r>
            <a:br>
              <a:rPr lang="en-US" altLang="zh-TW" sz="3100" dirty="0" smtClean="0"/>
            </a:br>
            <a:r>
              <a:rPr lang="en-US" altLang="zh-TW" sz="3100" dirty="0" smtClean="0"/>
              <a:t>“</a:t>
            </a:r>
            <a:r>
              <a:rPr lang="zh-TW" altLang="en-US" b="1" dirty="0" smtClean="0">
                <a:solidFill>
                  <a:srgbClr val="FF0000"/>
                </a:solidFill>
              </a:rPr>
              <a:t>從</a:t>
            </a:r>
            <a:r>
              <a:rPr lang="zh-TW" altLang="en-US" b="1" dirty="0">
                <a:solidFill>
                  <a:srgbClr val="FF0000"/>
                </a:solidFill>
              </a:rPr>
              <a:t>區域到</a:t>
            </a:r>
            <a:r>
              <a:rPr lang="zh-TW" altLang="en-US" b="1" dirty="0" smtClean="0">
                <a:solidFill>
                  <a:srgbClr val="FF0000"/>
                </a:solidFill>
              </a:rPr>
              <a:t>全球一致性</a:t>
            </a:r>
            <a:r>
              <a:rPr lang="en-US" altLang="zh-TW" b="1" dirty="0" smtClean="0">
                <a:solidFill>
                  <a:srgbClr val="FF0000"/>
                </a:solidFill>
              </a:rPr>
              <a:t>/</a:t>
            </a:r>
            <a:r>
              <a:rPr lang="zh-TW" altLang="en-US" b="1" dirty="0" smtClean="0">
                <a:solidFill>
                  <a:srgbClr val="FF0000"/>
                </a:solidFill>
              </a:rPr>
              <a:t>變異性</a:t>
            </a:r>
            <a:r>
              <a:rPr lang="en-US" altLang="zh-TW" b="1" dirty="0" smtClean="0">
                <a:solidFill>
                  <a:srgbClr val="FF0000"/>
                </a:solidFill>
              </a:rPr>
              <a:t>?”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6015260"/>
              </p:ext>
            </p:extLst>
          </p:nvPr>
        </p:nvGraphicFramePr>
        <p:xfrm>
          <a:off x="539552" y="2585864"/>
          <a:ext cx="7931224" cy="4272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7839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 smtClean="0"/>
              <a:t>教育領域的素養論述 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決定 了體育的價值與資源如何分配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評論 </a:t>
            </a:r>
            <a:r>
              <a:rPr lang="zh-TW" altLang="en-US" dirty="0"/>
              <a:t>公共政策 國內 專欄</a:t>
            </a:r>
          </a:p>
          <a:p>
            <a:r>
              <a:rPr lang="zh-TW" altLang="en-US" dirty="0"/>
              <a:t>戴伯芬觀點：別鬧了，大學生真的要必修體育？</a:t>
            </a:r>
          </a:p>
          <a:p>
            <a:pPr marL="0" indent="0">
              <a:buNone/>
            </a:pPr>
            <a:r>
              <a:rPr lang="zh-TW" altLang="en-US" dirty="0" smtClean="0"/>
              <a:t> </a:t>
            </a:r>
            <a:r>
              <a:rPr lang="zh-TW" altLang="en-US" dirty="0"/>
              <a:t>	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00524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他山之石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競技</a:t>
            </a:r>
            <a:r>
              <a:rPr lang="zh-TW" altLang="en-US" dirty="0" smtClean="0"/>
              <a:t>以外的物理性、社會性意義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草地上的短道賽 </a:t>
            </a:r>
            <a:r>
              <a:rPr lang="en-US" altLang="zh-TW" dirty="0" smtClean="0"/>
              <a:t>(</a:t>
            </a:r>
            <a:r>
              <a:rPr lang="zh-TW" altLang="en-US" dirty="0" smtClean="0"/>
              <a:t>影片</a:t>
            </a:r>
            <a:r>
              <a:rPr lang="en-US" altLang="zh-TW" dirty="0" smtClean="0"/>
              <a:t>)</a:t>
            </a:r>
          </a:p>
          <a:p>
            <a:r>
              <a:rPr lang="zh-TW" altLang="en-US" dirty="0"/>
              <a:t>建築走道上</a:t>
            </a:r>
            <a:r>
              <a:rPr lang="zh-TW" altLang="en-US" dirty="0" smtClean="0"/>
              <a:t>的追逐賽</a:t>
            </a:r>
            <a:r>
              <a:rPr lang="de-DE" altLang="zh-TW" dirty="0" smtClean="0"/>
              <a:t>https</a:t>
            </a:r>
            <a:r>
              <a:rPr lang="de-DE" altLang="zh-TW" dirty="0"/>
              <a:t>://www.youtube.com/watch?v=XNmu-iScMx8</a:t>
            </a:r>
            <a:endParaRPr lang="zh-TW" altLang="en-US" dirty="0"/>
          </a:p>
        </p:txBody>
      </p:sp>
      <p:pic>
        <p:nvPicPr>
          <p:cNvPr id="1026" name="Picture 2" descr="D:\Users\user\Desktop\r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55731"/>
            <a:ext cx="4248472" cy="317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790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體育 </a:t>
            </a:r>
            <a:r>
              <a:rPr lang="en-US" altLang="zh-TW" dirty="0" smtClean="0"/>
              <a:t>(</a:t>
            </a:r>
            <a:r>
              <a:rPr lang="zh-TW" altLang="en-US" dirty="0" smtClean="0"/>
              <a:t>素養</a:t>
            </a:r>
            <a:r>
              <a:rPr lang="en-US" altLang="zh-TW" dirty="0" smtClean="0"/>
              <a:t>)</a:t>
            </a:r>
            <a:r>
              <a:rPr lang="zh-TW" altLang="en-US" dirty="0" smtClean="0"/>
              <a:t> 是演化的，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是生活經驗理解、學習、反思確認、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解構與再創造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4876800"/>
          </a:xfrm>
        </p:spPr>
        <p:txBody>
          <a:bodyPr/>
          <a:lstStyle/>
          <a:p>
            <a:r>
              <a:rPr lang="zh-TW" altLang="en-US" dirty="0" smtClean="0"/>
              <a:t>排球</a:t>
            </a:r>
            <a:r>
              <a:rPr lang="de-DE" altLang="zh-TW" dirty="0" smtClean="0">
                <a:hlinkClick r:id="rId2"/>
              </a:rPr>
              <a:t>https</a:t>
            </a:r>
            <a:r>
              <a:rPr lang="de-DE" altLang="zh-TW" dirty="0">
                <a:hlinkClick r:id="rId2"/>
              </a:rPr>
              <a:t>://www.facebook.com/fansofvolleyball7/videos/1059477484236018/UzpfSTE4MjAxNjAwODc6MTAyMTExMTQyODc5MzI2NTA</a:t>
            </a:r>
            <a:r>
              <a:rPr lang="de-DE" altLang="zh-TW" dirty="0" smtClean="0">
                <a:hlinkClick r:id="rId2"/>
              </a:rPr>
              <a:t>/</a:t>
            </a:r>
            <a:endParaRPr lang="de-DE" altLang="zh-TW" dirty="0" smtClean="0"/>
          </a:p>
          <a:p>
            <a:endParaRPr lang="de-DE" altLang="zh-TW" dirty="0"/>
          </a:p>
          <a:p>
            <a:r>
              <a:rPr lang="zh-TW" altLang="en-US" dirty="0"/>
              <a:t>魔術</a:t>
            </a:r>
            <a:r>
              <a:rPr lang="zh-TW" altLang="en-US" dirty="0" smtClean="0"/>
              <a:t>方塊</a:t>
            </a:r>
            <a:r>
              <a:rPr lang="de-DE" altLang="zh-TW" dirty="0" smtClean="0">
                <a:hlinkClick r:id="rId3"/>
              </a:rPr>
              <a:t>https</a:t>
            </a:r>
            <a:r>
              <a:rPr lang="de-DE" altLang="zh-TW" dirty="0">
                <a:hlinkClick r:id="rId3"/>
              </a:rPr>
              <a:t>://www.facebook.com/AmoMama.France/videos/2011447339149946/UzpfSTE4MjAxNjAwODc6MTAyMTEwNjU1Nzk1MTQ5NzA</a:t>
            </a:r>
            <a:r>
              <a:rPr lang="de-DE" altLang="zh-TW" dirty="0" smtClean="0">
                <a:hlinkClick r:id="rId3"/>
              </a:rPr>
              <a:t>/</a:t>
            </a:r>
            <a:endParaRPr lang="de-DE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02637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en-US" altLang="zh-TW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終究，專業工作者習於反思</a:t>
            </a:r>
            <a:r>
              <a:rPr lang="zh-TW" altLang="en-US" sz="36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嘗試</a:t>
            </a:r>
            <a:r>
              <a:rPr lang="zh-TW" altLang="en-US" sz="36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確認怎樣的身體品味、運動知能</a:t>
            </a:r>
            <a:r>
              <a:rPr lang="zh-TW" altLang="en-US" sz="36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素養，能訴諸於外，因應環境社會對教育</a:t>
            </a:r>
            <a:r>
              <a:rPr lang="en-US" altLang="zh-TW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身體教育</a:t>
            </a:r>
            <a:r>
              <a:rPr lang="en-US" altLang="zh-TW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想像與期待，過程中持續願意接受討論，甚至接受質疑。</a:t>
            </a:r>
            <a:r>
              <a:rPr lang="en-US" altLang="zh-TW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endParaRPr lang="zh-TW" altLang="en-US" sz="3600" b="1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80928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643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Physical Literacy </a:t>
            </a:r>
            <a:r>
              <a:rPr lang="zh-TW" altLang="en-US" dirty="0" smtClean="0"/>
              <a:t>怎麼</a:t>
            </a:r>
            <a:r>
              <a:rPr lang="zh-TW" altLang="en-US" dirty="0"/>
              <a:t>評</a:t>
            </a:r>
            <a:r>
              <a:rPr lang="zh-TW" altLang="en-US" dirty="0" smtClean="0"/>
              <a:t>量</a:t>
            </a:r>
            <a:r>
              <a:rPr lang="en-US" altLang="zh-TW" dirty="0" smtClean="0"/>
              <a:t>? </a:t>
            </a:r>
            <a:br>
              <a:rPr lang="en-US" altLang="zh-TW" dirty="0" smtClean="0"/>
            </a:br>
            <a:r>
              <a:rPr lang="zh-TW" altLang="en-US" dirty="0"/>
              <a:t> </a:t>
            </a:r>
            <a:r>
              <a:rPr lang="zh-TW" altLang="en-US" dirty="0" smtClean="0"/>
              <a:t>     長期體育測驗技能動作取向現象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32176"/>
          </a:xfrm>
        </p:spPr>
        <p:txBody>
          <a:bodyPr/>
          <a:lstStyle/>
          <a:p>
            <a:r>
              <a:rPr lang="en-US" altLang="zh-TW" dirty="0"/>
              <a:t>Physical Literacy: Importance, Assessment and Future </a:t>
            </a:r>
            <a:r>
              <a:rPr lang="en-US" altLang="zh-TW" dirty="0" smtClean="0"/>
              <a:t>Directions</a:t>
            </a:r>
            <a:r>
              <a:rPr lang="zh-TW" altLang="en-US" dirty="0" smtClean="0"/>
              <a:t> </a:t>
            </a:r>
            <a:r>
              <a:rPr lang="en-US" altLang="zh-TW" dirty="0"/>
              <a:t>(</a:t>
            </a:r>
            <a:r>
              <a:rPr lang="en-US" altLang="zh-TW" dirty="0">
                <a:hlinkClick r:id="rId2"/>
              </a:rPr>
              <a:t>https://link.springer.com/article/10.1007/s40279-014-0205-7</a:t>
            </a:r>
            <a:r>
              <a:rPr lang="en-US" altLang="zh-TW" dirty="0" smtClean="0"/>
              <a:t>)</a:t>
            </a:r>
          </a:p>
          <a:p>
            <a:endParaRPr lang="en-US" altLang="zh-TW" dirty="0"/>
          </a:p>
          <a:p>
            <a:r>
              <a:rPr lang="en-US" altLang="zh-TW" dirty="0"/>
              <a:t>Laying the foundations for physical literacy in Wales: the contribution of the Foundation Phase to the development of physical literacy</a:t>
            </a:r>
            <a:endParaRPr lang="en-US" altLang="zh-TW" dirty="0" smtClean="0"/>
          </a:p>
          <a:p>
            <a:endParaRPr lang="en-US" altLang="zh-TW" dirty="0"/>
          </a:p>
          <a:p>
            <a:pPr marL="0" indent="0" algn="ctr">
              <a:buNone/>
            </a:pPr>
            <a:r>
              <a:rPr lang="zh-TW" altLang="en-US" sz="3200" dirty="0" smtClean="0"/>
              <a:t>        從 </a:t>
            </a:r>
            <a:r>
              <a:rPr lang="en-US" altLang="zh-TW" sz="3200" dirty="0" smtClean="0"/>
              <a:t>“</a:t>
            </a:r>
            <a:r>
              <a:rPr lang="zh-TW" altLang="en-US" sz="3200" dirty="0" smtClean="0"/>
              <a:t>外顯動作</a:t>
            </a:r>
            <a:r>
              <a:rPr lang="en-US" altLang="zh-TW" sz="3200" dirty="0" smtClean="0"/>
              <a:t>”</a:t>
            </a:r>
            <a:r>
              <a:rPr lang="zh-TW" altLang="en-US" sz="3200" dirty="0" smtClean="0"/>
              <a:t> 來評量</a:t>
            </a:r>
            <a:endParaRPr lang="en-US" altLang="zh-TW" sz="3200" dirty="0" smtClean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87516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CAPL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zh-TW" altLang="en-US" dirty="0"/>
              <a:t>加拿大体育素养测评</a:t>
            </a:r>
            <a:r>
              <a:rPr lang="en-US" altLang="zh-TW" dirty="0"/>
              <a:t>(</a:t>
            </a:r>
            <a:r>
              <a:rPr lang="de-DE" altLang="zh-TW" dirty="0"/>
              <a:t>The Canadian Assessment of Physical Literacy,CAPL)</a:t>
            </a:r>
            <a:r>
              <a:rPr lang="zh-TW" altLang="en-US" dirty="0"/>
              <a:t>是目前国际应用较为广泛的测评工具</a:t>
            </a:r>
            <a:r>
              <a:rPr lang="en-US" altLang="zh-TW" dirty="0"/>
              <a:t>,</a:t>
            </a:r>
            <a:r>
              <a:rPr lang="zh-TW" altLang="en-US" dirty="0"/>
              <a:t>其理论模型、测试指标、评分体系都经过相对严密的设计和论证</a:t>
            </a:r>
            <a:r>
              <a:rPr lang="en-US" altLang="zh-TW" dirty="0"/>
              <a:t>,</a:t>
            </a:r>
            <a:r>
              <a:rPr lang="zh-TW" altLang="en-US" dirty="0"/>
              <a:t>在国际范围内有一定的影响力。</a:t>
            </a:r>
            <a:endParaRPr lang="de-DE" altLang="zh-TW" dirty="0" smtClean="0"/>
          </a:p>
          <a:p>
            <a:endParaRPr lang="de-DE" altLang="zh-TW" dirty="0"/>
          </a:p>
          <a:p>
            <a:r>
              <a:rPr lang="de-DE" altLang="zh-TW" dirty="0" smtClean="0"/>
              <a:t>https</a:t>
            </a:r>
            <a:r>
              <a:rPr lang="de-DE" altLang="zh-TW" dirty="0"/>
              <a:t>://www.capl-ecsfp.ca/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551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講者分享大綱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緣起</a:t>
            </a:r>
            <a:endParaRPr lang="en-US" altLang="zh-TW" dirty="0" smtClean="0"/>
          </a:p>
          <a:p>
            <a:r>
              <a:rPr lang="zh-TW" altLang="en-US" dirty="0"/>
              <a:t>解構體育</a:t>
            </a:r>
            <a:r>
              <a:rPr lang="zh-TW" altLang="en-US" dirty="0" smtClean="0"/>
              <a:t>課</a:t>
            </a:r>
            <a:endParaRPr lang="en-US" altLang="zh-TW" dirty="0" smtClean="0"/>
          </a:p>
          <a:p>
            <a:r>
              <a:rPr lang="zh-TW" altLang="en-US" dirty="0"/>
              <a:t>體育課</a:t>
            </a:r>
            <a:r>
              <a:rPr lang="zh-TW" altLang="en-US" dirty="0" smtClean="0"/>
              <a:t>過去、現在到未來</a:t>
            </a:r>
            <a:endParaRPr lang="en-US" altLang="zh-TW" dirty="0" smtClean="0"/>
          </a:p>
          <a:p>
            <a:r>
              <a:rPr lang="zh-TW" altLang="en-US" dirty="0"/>
              <a:t>體育</a:t>
            </a:r>
            <a:r>
              <a:rPr lang="zh-TW" altLang="en-US" dirty="0" smtClean="0"/>
              <a:t>素養</a:t>
            </a:r>
            <a:endParaRPr lang="en-US" altLang="zh-TW" dirty="0" smtClean="0"/>
          </a:p>
          <a:p>
            <a:r>
              <a:rPr lang="zh-TW" altLang="en-US" dirty="0"/>
              <a:t>當</a:t>
            </a:r>
            <a:r>
              <a:rPr lang="zh-TW" altLang="en-US" dirty="0" smtClean="0"/>
              <a:t>體育素養遇到評量</a:t>
            </a:r>
            <a:endParaRPr lang="en-US" altLang="zh-TW" dirty="0" smtClean="0"/>
          </a:p>
          <a:p>
            <a:r>
              <a:rPr lang="zh-TW" altLang="en-US" dirty="0" smtClean="0"/>
              <a:t>評量多種向度與內涵可能</a:t>
            </a:r>
            <a:endParaRPr lang="en-US" altLang="zh-TW" dirty="0" smtClean="0"/>
          </a:p>
          <a:p>
            <a:r>
              <a:rPr lang="zh-TW" altLang="en-US" dirty="0"/>
              <a:t>學習歷程</a:t>
            </a:r>
            <a:r>
              <a:rPr lang="zh-TW" altLang="en-US" dirty="0" smtClean="0"/>
              <a:t>檔案</a:t>
            </a:r>
            <a:endParaRPr lang="en-US" altLang="zh-TW" dirty="0" smtClean="0"/>
          </a:p>
          <a:p>
            <a:r>
              <a:rPr lang="zh-TW" altLang="en-US" dirty="0"/>
              <a:t>別人怎麼</a:t>
            </a:r>
            <a:r>
              <a:rPr lang="zh-TW" altLang="en-US" dirty="0" smtClean="0"/>
              <a:t>做</a:t>
            </a:r>
            <a:endParaRPr lang="en-US" altLang="zh-TW" dirty="0" smtClean="0"/>
          </a:p>
          <a:p>
            <a:r>
              <a:rPr lang="zh-TW" altLang="en-US" dirty="0"/>
              <a:t>體育</a:t>
            </a:r>
            <a:r>
              <a:rPr lang="zh-TW" altLang="en-US" dirty="0" smtClean="0"/>
              <a:t>筆試示例</a:t>
            </a:r>
            <a:endParaRPr lang="en-US" altLang="zh-TW" dirty="0" smtClean="0"/>
          </a:p>
          <a:p>
            <a:r>
              <a:rPr lang="zh-TW" altLang="en-US" dirty="0"/>
              <a:t>大家</a:t>
            </a:r>
            <a:r>
              <a:rPr lang="zh-TW" altLang="en-US" dirty="0" smtClean="0"/>
              <a:t>來分享、討論、試作出題囉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00152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b="1" dirty="0"/>
              <a:t>終究</a:t>
            </a:r>
            <a:r>
              <a:rPr lang="zh-TW" altLang="en-US" b="1" dirty="0" smtClean="0"/>
              <a:t>，評量是很社會性的 </a:t>
            </a:r>
            <a:r>
              <a:rPr lang="en-US" altLang="zh-TW" b="1" dirty="0" smtClean="0"/>
              <a:t>…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altLang="zh-TW" dirty="0" smtClean="0"/>
          </a:p>
          <a:p>
            <a:pPr marL="0" indent="0">
              <a:buNone/>
            </a:pPr>
            <a:r>
              <a:rPr lang="en-US" altLang="zh-TW" sz="3600" b="1" dirty="0" smtClean="0"/>
              <a:t>“</a:t>
            </a:r>
            <a:r>
              <a:rPr lang="zh-TW" altLang="en-US" sz="3600" b="1" dirty="0" smtClean="0"/>
              <a:t>不同的評量帶給學習者不同訊息意義。</a:t>
            </a:r>
            <a:r>
              <a:rPr lang="en-US" altLang="zh-TW" sz="3600" b="1" dirty="0" smtClean="0"/>
              <a:t>”</a:t>
            </a:r>
            <a:endParaRPr lang="en-US" altLang="zh-TW" sz="3600" b="1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zh-TW" altLang="en-US" b="1" dirty="0" smtClean="0"/>
              <a:t>    關鍵仍是師生間互動空間、時間與知識權力。</a:t>
            </a:r>
            <a:endParaRPr lang="en-US" altLang="zh-TW" b="1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i="1" dirty="0" smtClean="0"/>
              <a:t>Understanding the </a:t>
            </a:r>
            <a:r>
              <a:rPr lang="en-US" altLang="zh-TW" i="1" dirty="0"/>
              <a:t>pedagogic discourse </a:t>
            </a:r>
            <a:endParaRPr lang="en-US" altLang="zh-TW" i="1" dirty="0" smtClean="0"/>
          </a:p>
          <a:p>
            <a:pPr marL="0" indent="0">
              <a:buNone/>
            </a:pPr>
            <a:r>
              <a:rPr lang="en-US" altLang="zh-TW" i="1" dirty="0"/>
              <a:t> </a:t>
            </a:r>
            <a:r>
              <a:rPr lang="en-US" altLang="zh-TW" i="1" dirty="0" smtClean="0"/>
              <a:t>  of </a:t>
            </a:r>
            <a:r>
              <a:rPr lang="en-US" altLang="zh-TW" i="1" dirty="0"/>
              <a:t>assessment in </a:t>
            </a:r>
            <a:r>
              <a:rPr lang="en-US" altLang="zh-TW" i="1" dirty="0" smtClean="0"/>
              <a:t>  Physical </a:t>
            </a:r>
            <a:r>
              <a:rPr lang="en-US" altLang="zh-TW" i="1" dirty="0"/>
              <a:t>Education</a:t>
            </a:r>
          </a:p>
          <a:p>
            <a:pPr marL="0" indent="0">
              <a:buNone/>
            </a:pPr>
            <a:r>
              <a:rPr lang="zh-TW" altLang="en-US" dirty="0" smtClean="0"/>
              <a:t>  </a:t>
            </a:r>
            <a:r>
              <a:rPr lang="en-US" altLang="zh-TW" dirty="0" smtClean="0"/>
              <a:t>Kaycee </a:t>
            </a:r>
            <a:r>
              <a:rPr lang="en-US" altLang="zh-TW" dirty="0"/>
              <a:t>Chan , Peter Hay  &amp; Richard Tinning</a:t>
            </a:r>
          </a:p>
          <a:p>
            <a:pPr marL="0" indent="0">
              <a:buNone/>
            </a:pPr>
            <a:r>
              <a:rPr lang="zh-TW" altLang="en-US" dirty="0" smtClean="0"/>
              <a:t>  </a:t>
            </a:r>
            <a:r>
              <a:rPr lang="en-US" altLang="zh-TW" dirty="0" smtClean="0"/>
              <a:t>Pages </a:t>
            </a:r>
            <a:r>
              <a:rPr lang="en-US" altLang="zh-TW" dirty="0"/>
              <a:t>3-18 | Published online: 12 Mar </a:t>
            </a:r>
            <a:r>
              <a:rPr lang="en-US" altLang="zh-TW" dirty="0" smtClean="0"/>
              <a:t>2012</a:t>
            </a:r>
            <a:endParaRPr lang="en-US" altLang="zh-TW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645024"/>
            <a:ext cx="1851147" cy="232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95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問題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tx2">
                    <a:lumMod val="75000"/>
                  </a:schemeClr>
                </a:solidFill>
              </a:rPr>
              <a:t>我們做為現場教學第一線的怎麼看</a:t>
            </a:r>
            <a:r>
              <a:rPr lang="en-US" altLang="zh-TW" b="1" dirty="0" smtClean="0">
                <a:solidFill>
                  <a:schemeClr val="tx2">
                    <a:lumMod val="75000"/>
                  </a:schemeClr>
                </a:solidFill>
              </a:rPr>
              <a:t>?</a:t>
            </a:r>
          </a:p>
          <a:p>
            <a:pPr marL="0" indent="0">
              <a:buNone/>
            </a:pPr>
            <a:r>
              <a:rPr lang="zh-TW" altLang="en-US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zh-TW" altLang="en-US" b="1" dirty="0" smtClean="0">
                <a:solidFill>
                  <a:schemeClr val="tx2">
                    <a:lumMod val="75000"/>
                  </a:schemeClr>
                </a:solidFill>
              </a:rPr>
              <a:t>   體育</a:t>
            </a:r>
            <a:r>
              <a:rPr lang="zh-TW" altLang="en-US" b="1" dirty="0">
                <a:solidFill>
                  <a:schemeClr val="tx2">
                    <a:lumMod val="75000"/>
                  </a:schemeClr>
                </a:solidFill>
              </a:rPr>
              <a:t>素養怎麼</a:t>
            </a:r>
            <a:r>
              <a:rPr lang="zh-TW" altLang="en-US" b="1" dirty="0" smtClean="0">
                <a:solidFill>
                  <a:schemeClr val="tx2">
                    <a:lumMod val="75000"/>
                  </a:schemeClr>
                </a:solidFill>
              </a:rPr>
              <a:t>測量</a:t>
            </a:r>
            <a:r>
              <a:rPr lang="en-US" altLang="zh-TW" b="1" dirty="0" smtClean="0">
                <a:solidFill>
                  <a:schemeClr val="tx2">
                    <a:lumMod val="75000"/>
                  </a:schemeClr>
                </a:solidFill>
              </a:rPr>
              <a:t>?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zh-TW" altLang="en-US" b="1" dirty="0" smtClean="0"/>
              <a:t>這還是必須回到教學設計、活動安排、學生特性、運動資源、物理環境、學校風氣等等</a:t>
            </a:r>
            <a:endParaRPr lang="en-US" altLang="zh-TW" b="1" dirty="0" smtClean="0"/>
          </a:p>
          <a:p>
            <a:pPr marL="0" indent="0">
              <a:buNone/>
            </a:pP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/>
              <a:t> </a:t>
            </a:r>
            <a:r>
              <a:rPr lang="zh-TW" altLang="en-US" b="1" dirty="0" smtClean="0"/>
              <a:t>   不過，關鍵還是體育教師本身，</a:t>
            </a:r>
            <a:endParaRPr lang="en-US" altLang="zh-TW" b="1" dirty="0" smtClean="0"/>
          </a:p>
          <a:p>
            <a:pPr marL="0" indent="0">
              <a:buNone/>
            </a:pPr>
            <a:endParaRPr lang="en-US" altLang="zh-TW" b="1" dirty="0" smtClean="0"/>
          </a:p>
          <a:p>
            <a:pPr marL="0" indent="0">
              <a:buNone/>
            </a:pPr>
            <a:r>
              <a:rPr lang="zh-TW" altLang="en-US" sz="3200" b="1" dirty="0"/>
              <a:t> </a:t>
            </a:r>
            <a:r>
              <a:rPr lang="zh-TW" altLang="en-US" sz="3200" b="1" dirty="0" smtClean="0"/>
              <a:t>    </a:t>
            </a:r>
            <a:r>
              <a:rPr lang="en-US" altLang="zh-TW" sz="3200" b="1" dirty="0" smtClean="0">
                <a:solidFill>
                  <a:srgbClr val="C00000"/>
                </a:solidFill>
              </a:rPr>
              <a:t>“</a:t>
            </a:r>
            <a:r>
              <a:rPr lang="zh-TW" altLang="en-US" sz="3200" b="1" dirty="0" smtClean="0">
                <a:solidFill>
                  <a:srgbClr val="C00000"/>
                </a:solidFill>
              </a:rPr>
              <a:t>我們自身如何看待身體</a:t>
            </a:r>
            <a:r>
              <a:rPr lang="en-US" altLang="zh-TW" sz="3200" b="1" dirty="0" smtClean="0">
                <a:solidFill>
                  <a:srgbClr val="C00000"/>
                </a:solidFill>
              </a:rPr>
              <a:t>/</a:t>
            </a:r>
            <a:r>
              <a:rPr lang="zh-TW" altLang="en-US" sz="3200" b="1" dirty="0" smtClean="0">
                <a:solidFill>
                  <a:srgbClr val="C00000"/>
                </a:solidFill>
              </a:rPr>
              <a:t>體育</a:t>
            </a:r>
            <a:r>
              <a:rPr lang="zh-TW" altLang="en-US" sz="3200" b="1" dirty="0">
                <a:solidFill>
                  <a:srgbClr val="C00000"/>
                </a:solidFill>
              </a:rPr>
              <a:t>運動</a:t>
            </a:r>
            <a:r>
              <a:rPr lang="zh-TW" altLang="en-US" sz="3200" b="1" dirty="0" smtClean="0">
                <a:solidFill>
                  <a:srgbClr val="C00000"/>
                </a:solidFill>
              </a:rPr>
              <a:t>素養</a:t>
            </a:r>
            <a:r>
              <a:rPr lang="en-US" altLang="zh-TW" sz="3200" b="1" dirty="0" smtClean="0">
                <a:solidFill>
                  <a:srgbClr val="C00000"/>
                </a:solidFill>
              </a:rPr>
              <a:t>?”</a:t>
            </a:r>
            <a:endParaRPr lang="zh-TW" alt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23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我是誰</a:t>
            </a:r>
            <a:r>
              <a:rPr lang="en-US" altLang="zh-TW" dirty="0" smtClean="0"/>
              <a:t>?</a:t>
            </a:r>
            <a:r>
              <a:rPr lang="zh-TW" altLang="en-US" dirty="0" smtClean="0"/>
              <a:t> 我怎麼</a:t>
            </a:r>
            <a:r>
              <a:rPr lang="zh-TW" altLang="en-US" dirty="0"/>
              <a:t>看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/>
              <a:t> </a:t>
            </a:r>
            <a:r>
              <a:rPr lang="zh-TW" altLang="en-US" dirty="0"/>
              <a:t>一個</a:t>
            </a:r>
            <a:r>
              <a:rPr lang="zh-TW" altLang="en-US" dirty="0" smtClean="0"/>
              <a:t>喜歡運動的人類，男性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zh-TW" altLang="en-US" dirty="0" smtClean="0"/>
              <a:t>科班出身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(</a:t>
            </a:r>
            <a:r>
              <a:rPr lang="zh-TW" altLang="en-US" dirty="0" smtClean="0"/>
              <a:t>學</a:t>
            </a:r>
            <a:r>
              <a:rPr lang="zh-TW" altLang="en-US" dirty="0"/>
              <a:t>、碩、博士都在體育運動領域相關</a:t>
            </a:r>
            <a:r>
              <a:rPr lang="en-US" altLang="zh-TW" dirty="0"/>
              <a:t>)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 smtClean="0"/>
              <a:t>10</a:t>
            </a:r>
            <a:r>
              <a:rPr lang="zh-TW" altLang="en-US" dirty="0" smtClean="0"/>
              <a:t>年多下來的臺灣體育教學工作經驗</a:t>
            </a:r>
            <a:r>
              <a:rPr lang="zh-TW" altLang="en-US" dirty="0"/>
              <a:t> 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B050"/>
                </a:solidFill>
              </a:rPr>
              <a:t>老實說</a:t>
            </a:r>
            <a:r>
              <a:rPr lang="zh-TW" altLang="en-US" b="1" dirty="0">
                <a:solidFill>
                  <a:srgbClr val="00B050"/>
                </a:solidFill>
              </a:rPr>
              <a:t>，我覺得</a:t>
            </a:r>
            <a:r>
              <a:rPr lang="zh-TW" altLang="en-US" b="1" dirty="0" smtClean="0">
                <a:solidFill>
                  <a:srgbClr val="00B050"/>
                </a:solidFill>
              </a:rPr>
              <a:t>自身體育</a:t>
            </a:r>
            <a:r>
              <a:rPr lang="zh-TW" altLang="en-US" b="1" dirty="0">
                <a:solidFill>
                  <a:srgbClr val="00B050"/>
                </a:solidFill>
              </a:rPr>
              <a:t>教學還好</a:t>
            </a:r>
            <a:r>
              <a:rPr lang="zh-TW" altLang="en-US" b="1" dirty="0" smtClean="0">
                <a:solidFill>
                  <a:srgbClr val="00B050"/>
                </a:solidFill>
              </a:rPr>
              <a:t>，但就持續調整追求進步</a:t>
            </a:r>
            <a:r>
              <a:rPr lang="zh-TW" altLang="en-US" b="1" dirty="0">
                <a:solidFill>
                  <a:srgbClr val="00B050"/>
                </a:solidFill>
              </a:rPr>
              <a:t>，</a:t>
            </a:r>
            <a:r>
              <a:rPr lang="zh-TW" altLang="en-US" b="1" dirty="0" smtClean="0">
                <a:solidFill>
                  <a:srgbClr val="00B050"/>
                </a:solidFill>
              </a:rPr>
              <a:t>依舊</a:t>
            </a:r>
            <a:r>
              <a:rPr lang="zh-TW" altLang="en-US" b="1" dirty="0">
                <a:solidFill>
                  <a:srgbClr val="00B050"/>
                </a:solidFill>
              </a:rPr>
              <a:t>對</a:t>
            </a:r>
            <a:r>
              <a:rPr lang="zh-TW" altLang="en-US" b="1" dirty="0" smtClean="0">
                <a:solidFill>
                  <a:srgbClr val="00B050"/>
                </a:solidFill>
              </a:rPr>
              <a:t>體育</a:t>
            </a:r>
            <a:r>
              <a:rPr lang="en-US" altLang="zh-TW" b="1" dirty="0" smtClean="0">
                <a:solidFill>
                  <a:srgbClr val="00B050"/>
                </a:solidFill>
              </a:rPr>
              <a:t>/</a:t>
            </a:r>
            <a:r>
              <a:rPr lang="zh-TW" altLang="en-US" b="1" dirty="0" smtClean="0">
                <a:solidFill>
                  <a:srgbClr val="00B050"/>
                </a:solidFill>
              </a:rPr>
              <a:t>教學</a:t>
            </a:r>
            <a:r>
              <a:rPr lang="zh-TW" altLang="en-US" b="1" dirty="0">
                <a:solidFill>
                  <a:srgbClr val="00B050"/>
                </a:solidFill>
              </a:rPr>
              <a:t>感到需要</a:t>
            </a:r>
            <a:r>
              <a:rPr lang="zh-TW" altLang="en-US" b="1" dirty="0" smtClean="0">
                <a:solidFill>
                  <a:srgbClr val="00B050"/>
                </a:solidFill>
              </a:rPr>
              <a:t>加油</a:t>
            </a:r>
            <a:r>
              <a:rPr lang="en-US" altLang="zh-TW" b="1" dirty="0" smtClean="0">
                <a:solidFill>
                  <a:srgbClr val="00B050"/>
                </a:solidFill>
              </a:rPr>
              <a:t>….</a:t>
            </a:r>
            <a:endParaRPr lang="zh-TW" alt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1026" name="Picture 2" descr="D:\Users\user\Desktop\打球照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691" y="1812198"/>
            <a:ext cx="2484710" cy="223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318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自己體育教學現場五四三</a:t>
            </a:r>
            <a:r>
              <a:rPr lang="en-US" altLang="zh-TW" dirty="0" smtClean="0"/>
              <a:t>/</a:t>
            </a:r>
            <a:r>
              <a:rPr lang="zh-TW" altLang="en-US" dirty="0" smtClean="0"/>
              <a:t>教學研究</a:t>
            </a:r>
            <a:r>
              <a:rPr lang="zh-TW" altLang="en-US" dirty="0"/>
              <a:t>產出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876800"/>
          </a:xfrm>
        </p:spPr>
        <p:txBody>
          <a:bodyPr>
            <a:normAutofit fontScale="40000" lnSpcReduction="20000"/>
          </a:bodyPr>
          <a:lstStyle/>
          <a:p>
            <a:r>
              <a:rPr lang="en-US" altLang="zh-TW" sz="4500" b="1" dirty="0" smtClean="0"/>
              <a:t>FACE</a:t>
            </a:r>
            <a:r>
              <a:rPr lang="zh-TW" altLang="en-US" sz="4500" b="1" dirty="0" smtClean="0"/>
              <a:t> </a:t>
            </a:r>
            <a:r>
              <a:rPr lang="en-US" altLang="zh-TW" sz="4500" b="1" dirty="0" smtClean="0"/>
              <a:t>(</a:t>
            </a:r>
            <a:r>
              <a:rPr lang="zh-TW" altLang="en-US" sz="4500" b="1" dirty="0" smtClean="0"/>
              <a:t>校訓</a:t>
            </a:r>
            <a:r>
              <a:rPr lang="en-US" altLang="zh-TW" sz="4500" b="1" dirty="0" smtClean="0"/>
              <a:t>)</a:t>
            </a:r>
            <a:r>
              <a:rPr lang="zh-TW" altLang="en-US" sz="4500" b="1" dirty="0" smtClean="0"/>
              <a:t>、節氣、運動聯盟似、漫畫、深度討論、時事、多元發想，經常是自己上課的元素</a:t>
            </a:r>
            <a:endParaRPr lang="en-US" altLang="zh-TW" sz="4500" b="1" dirty="0" smtClean="0"/>
          </a:p>
          <a:p>
            <a:endParaRPr lang="en-US" altLang="zh-TW" sz="4500" b="1" dirty="0" smtClean="0"/>
          </a:p>
          <a:p>
            <a:r>
              <a:rPr lang="zh-TW" altLang="en-US" sz="4500" b="1" dirty="0" smtClean="0">
                <a:solidFill>
                  <a:schemeClr val="accent4">
                    <a:lumMod val="50000"/>
                  </a:schemeClr>
                </a:solidFill>
              </a:rPr>
              <a:t>理念</a:t>
            </a:r>
            <a:r>
              <a:rPr lang="en-US" altLang="zh-TW" sz="4500" b="1" dirty="0" smtClean="0">
                <a:solidFill>
                  <a:schemeClr val="accent4">
                    <a:lumMod val="50000"/>
                  </a:schemeClr>
                </a:solidFill>
              </a:rPr>
              <a:t>: “</a:t>
            </a:r>
            <a:r>
              <a:rPr lang="zh-TW" altLang="en-US" sz="4500" b="1" dirty="0">
                <a:solidFill>
                  <a:schemeClr val="accent4">
                    <a:lumMod val="50000"/>
                  </a:schemeClr>
                </a:solidFill>
              </a:rPr>
              <a:t>揉合</a:t>
            </a:r>
            <a:r>
              <a:rPr lang="zh-TW" altLang="en-US" sz="4500" b="1" dirty="0" smtClean="0">
                <a:solidFill>
                  <a:schemeClr val="accent4">
                    <a:lumMod val="50000"/>
                  </a:schemeClr>
                </a:solidFill>
              </a:rPr>
              <a:t>全球趨勢發展、國內升學社會下體育運動</a:t>
            </a:r>
            <a:r>
              <a:rPr lang="zh-TW" altLang="en-US" sz="4500" b="1" dirty="0">
                <a:solidFill>
                  <a:schemeClr val="accent4">
                    <a:lumMod val="50000"/>
                  </a:schemeClr>
                </a:solidFill>
              </a:rPr>
              <a:t>個人</a:t>
            </a:r>
            <a:r>
              <a:rPr lang="zh-TW" altLang="en-US" sz="4500" b="1" dirty="0" smtClean="0">
                <a:solidFill>
                  <a:schemeClr val="accent4">
                    <a:lumMod val="50000"/>
                  </a:schemeClr>
                </a:solidFill>
              </a:rPr>
              <a:t>理解 ，但慎重考慮在地學校</a:t>
            </a:r>
            <a:r>
              <a:rPr lang="en-US" altLang="zh-TW" sz="4500" b="1" dirty="0" smtClean="0">
                <a:solidFill>
                  <a:schemeClr val="accent4">
                    <a:lumMod val="50000"/>
                  </a:schemeClr>
                </a:solidFill>
              </a:rPr>
              <a:t>/</a:t>
            </a:r>
            <a:r>
              <a:rPr lang="zh-TW" altLang="en-US" sz="4500" b="1" dirty="0" smtClean="0">
                <a:solidFill>
                  <a:schemeClr val="accent4">
                    <a:lumMod val="50000"/>
                  </a:schemeClr>
                </a:solidFill>
              </a:rPr>
              <a:t>學生特性、個別差異、體育運動時勢變化</a:t>
            </a:r>
            <a:r>
              <a:rPr lang="en-US" altLang="zh-TW" sz="4500" b="1" dirty="0" smtClean="0">
                <a:solidFill>
                  <a:schemeClr val="accent4">
                    <a:lumMod val="50000"/>
                  </a:schemeClr>
                </a:solidFill>
              </a:rPr>
              <a:t>”</a:t>
            </a:r>
            <a:r>
              <a:rPr lang="zh-TW" altLang="en-US" sz="4500" b="1" dirty="0" smtClean="0">
                <a:solidFill>
                  <a:schemeClr val="accent4">
                    <a:lumMod val="50000"/>
                  </a:schemeClr>
                </a:solidFill>
              </a:rPr>
              <a:t>。</a:t>
            </a:r>
            <a:r>
              <a:rPr lang="en-US" altLang="zh-TW" sz="4500" b="1" dirty="0" smtClean="0">
                <a:solidFill>
                  <a:schemeClr val="accent4">
                    <a:lumMod val="50000"/>
                  </a:schemeClr>
                </a:solidFill>
              </a:rPr>
              <a:t>”</a:t>
            </a:r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sz="4500" b="1" u="sng" dirty="0" smtClean="0"/>
              <a:t>體育教學研究產出</a:t>
            </a:r>
            <a:r>
              <a:rPr lang="en-US" altLang="zh-TW" sz="4500" b="1" u="sng" dirty="0" smtClean="0"/>
              <a:t>…</a:t>
            </a:r>
            <a:endParaRPr lang="en-US" altLang="zh-TW" sz="4500" b="1" u="sng" dirty="0"/>
          </a:p>
          <a:p>
            <a:pPr marL="0" indent="0">
              <a:buNone/>
            </a:pPr>
            <a:endParaRPr lang="en-US" altLang="zh-TW" sz="4000" b="1" dirty="0" smtClean="0"/>
          </a:p>
          <a:p>
            <a:pPr marL="0" indent="0">
              <a:buNone/>
            </a:pPr>
            <a:r>
              <a:rPr lang="zh-TW" altLang="en-US" sz="4000" b="1" dirty="0" smtClean="0"/>
              <a:t>陶以哲</a:t>
            </a:r>
            <a:r>
              <a:rPr lang="zh-TW" altLang="en-US" sz="4000" b="1" dirty="0"/>
              <a:t>（</a:t>
            </a:r>
            <a:r>
              <a:rPr lang="en-US" altLang="zh-TW" sz="4000" b="1" dirty="0" smtClean="0"/>
              <a:t>2019</a:t>
            </a:r>
            <a:r>
              <a:rPr lang="zh-TW" altLang="en-US" sz="4000" b="1" dirty="0" smtClean="0"/>
              <a:t>）。</a:t>
            </a:r>
            <a:r>
              <a:rPr lang="zh-TW" altLang="en-US" sz="4000" b="1" dirty="0"/>
              <a:t>運動創客影像趨勢初探</a:t>
            </a:r>
            <a:r>
              <a:rPr lang="zh-TW" altLang="en-US" sz="4000" b="1" dirty="0" smtClean="0"/>
              <a:t>。</a:t>
            </a:r>
            <a:endParaRPr lang="en-US" altLang="zh-TW" sz="4000" b="1" dirty="0" smtClean="0"/>
          </a:p>
          <a:p>
            <a:pPr marL="0" indent="0">
              <a:buNone/>
            </a:pPr>
            <a:r>
              <a:rPr lang="zh-TW" altLang="en-US" sz="4000" b="1" dirty="0" smtClean="0"/>
              <a:t>陶以哲（</a:t>
            </a:r>
            <a:r>
              <a:rPr lang="en-US" altLang="zh-TW" sz="4000" b="1" dirty="0" smtClean="0"/>
              <a:t>2016</a:t>
            </a:r>
            <a:r>
              <a:rPr lang="zh-TW" altLang="en-US" sz="4000" b="1" dirty="0" smtClean="0"/>
              <a:t>）。六度分隔理論看運動社群網路經營策略。運動管理季刊，</a:t>
            </a:r>
            <a:r>
              <a:rPr lang="en-US" altLang="zh-TW" sz="4000" b="1" dirty="0" smtClean="0"/>
              <a:t>32(32)</a:t>
            </a:r>
            <a:r>
              <a:rPr lang="zh-TW" altLang="en-US" sz="4000" b="1" dirty="0" smtClean="0"/>
              <a:t>，</a:t>
            </a:r>
            <a:r>
              <a:rPr lang="en-US" altLang="zh-TW" sz="4000" b="1" dirty="0" smtClean="0"/>
              <a:t>31-40</a:t>
            </a:r>
            <a:r>
              <a:rPr lang="zh-TW" altLang="en-US" sz="4000" b="1" dirty="0" smtClean="0"/>
              <a:t>。</a:t>
            </a:r>
            <a:endParaRPr lang="en-US" altLang="zh-TW" sz="4000" b="1" dirty="0" smtClean="0"/>
          </a:p>
          <a:p>
            <a:pPr marL="0" indent="0">
              <a:buNone/>
            </a:pPr>
            <a:r>
              <a:rPr lang="zh-TW" altLang="en-US" sz="4000" b="1" dirty="0" smtClean="0"/>
              <a:t>陶以哲</a:t>
            </a:r>
            <a:r>
              <a:rPr lang="zh-TW" altLang="en-US" sz="4000" b="1" dirty="0"/>
              <a:t>（</a:t>
            </a:r>
            <a:r>
              <a:rPr lang="en-US" altLang="zh-TW" sz="4000" b="1" dirty="0"/>
              <a:t>2014</a:t>
            </a:r>
            <a:r>
              <a:rPr lang="zh-TW" altLang="en-US" sz="4000" b="1" dirty="0"/>
              <a:t>）。用運動邁向未來：運動技能學習的社會性溝通觀點。運動與健康</a:t>
            </a:r>
            <a:r>
              <a:rPr lang="zh-TW" altLang="en-US" sz="4000" b="1" dirty="0" smtClean="0"/>
              <a:t>研究， </a:t>
            </a:r>
            <a:endParaRPr lang="en-US" altLang="zh-TW" sz="4000" b="1" dirty="0" smtClean="0"/>
          </a:p>
          <a:p>
            <a:pPr marL="0" indent="0">
              <a:buNone/>
            </a:pPr>
            <a:r>
              <a:rPr lang="en-US" altLang="zh-TW" sz="4000" b="1" dirty="0"/>
              <a:t> </a:t>
            </a:r>
            <a:r>
              <a:rPr lang="en-US" altLang="zh-TW" sz="4000" b="1" dirty="0" smtClean="0"/>
              <a:t>                           3(3</a:t>
            </a:r>
            <a:r>
              <a:rPr lang="en-US" altLang="zh-TW" sz="4000" b="1" dirty="0"/>
              <a:t>)</a:t>
            </a:r>
            <a:r>
              <a:rPr lang="zh-TW" altLang="en-US" sz="4000" b="1" dirty="0"/>
              <a:t>，</a:t>
            </a:r>
            <a:r>
              <a:rPr lang="en-US" altLang="zh-TW" sz="4000" b="1" dirty="0" smtClean="0"/>
              <a:t>56-63</a:t>
            </a:r>
          </a:p>
          <a:p>
            <a:pPr marL="0" indent="0">
              <a:buNone/>
            </a:pPr>
            <a:r>
              <a:rPr lang="zh-TW" altLang="en-US" sz="4000" b="1" dirty="0" smtClean="0"/>
              <a:t>陶以哲 </a:t>
            </a:r>
            <a:r>
              <a:rPr lang="zh-TW" altLang="en-US" sz="4000" b="1" dirty="0"/>
              <a:t>（</a:t>
            </a:r>
            <a:r>
              <a:rPr lang="en-US" altLang="zh-TW" sz="4000" b="1" dirty="0"/>
              <a:t>2015</a:t>
            </a:r>
            <a:r>
              <a:rPr lang="zh-TW" altLang="en-US" sz="4000" b="1" dirty="0"/>
              <a:t>年</a:t>
            </a:r>
            <a:r>
              <a:rPr lang="en-US" altLang="zh-TW" sz="4000" b="1" dirty="0"/>
              <a:t>11</a:t>
            </a:r>
            <a:r>
              <a:rPr lang="zh-TW" altLang="en-US" sz="4000" b="1" dirty="0"/>
              <a:t>月）。你今天臉書了嗎。論文發表於研討會，台北市，國立臺北教育</a:t>
            </a:r>
          </a:p>
          <a:p>
            <a:pPr marL="0" indent="0">
              <a:buNone/>
            </a:pPr>
            <a:r>
              <a:rPr lang="zh-TW" altLang="en-US" sz="4000" b="1" dirty="0"/>
              <a:t>　　大學</a:t>
            </a:r>
            <a:r>
              <a:rPr lang="zh-TW" altLang="en-US" sz="4000" b="1" dirty="0" smtClean="0"/>
              <a:t>。</a:t>
            </a:r>
            <a:endParaRPr lang="en-US" altLang="zh-TW" sz="4000" b="1" dirty="0"/>
          </a:p>
          <a:p>
            <a:pPr marL="0" indent="0">
              <a:buNone/>
            </a:pPr>
            <a:r>
              <a:rPr lang="zh-TW" altLang="en-US" sz="4000" b="1" dirty="0"/>
              <a:t>陶以哲 （</a:t>
            </a:r>
            <a:r>
              <a:rPr lang="en-US" altLang="zh-TW" sz="4000" b="1" dirty="0"/>
              <a:t>2014</a:t>
            </a:r>
            <a:r>
              <a:rPr lang="zh-TW" altLang="en-US" sz="4000" b="1" dirty="0"/>
              <a:t>年</a:t>
            </a:r>
            <a:r>
              <a:rPr lang="en-US" altLang="zh-TW" sz="4000" b="1" dirty="0"/>
              <a:t>11</a:t>
            </a:r>
            <a:r>
              <a:rPr lang="zh-TW" altLang="en-US" sz="4000" b="1" dirty="0"/>
              <a:t>月</a:t>
            </a:r>
            <a:r>
              <a:rPr lang="en-US" altLang="zh-TW" sz="4000" b="1" dirty="0"/>
              <a:t>8</a:t>
            </a:r>
            <a:r>
              <a:rPr lang="zh-TW" altLang="en-US" sz="4000" b="1" dirty="0"/>
              <a:t>日）。運動員品格教育：運動聯盟似的體育授課經驗報告。論文  </a:t>
            </a:r>
          </a:p>
          <a:p>
            <a:pPr marL="0" indent="0">
              <a:buNone/>
            </a:pPr>
            <a:r>
              <a:rPr lang="zh-TW" altLang="en-US" sz="4000" b="1" dirty="0"/>
              <a:t>        發表於</a:t>
            </a:r>
            <a:r>
              <a:rPr lang="en-US" altLang="zh-TW" sz="4000" b="1" dirty="0"/>
              <a:t>2014</a:t>
            </a:r>
            <a:r>
              <a:rPr lang="zh-TW" altLang="en-US" sz="4000" b="1" dirty="0"/>
              <a:t>東亞人體運動學研討會，桃園市，國立體育大學</a:t>
            </a:r>
            <a:r>
              <a:rPr lang="zh-TW" altLang="en-US" sz="4000" b="1" dirty="0" smtClean="0"/>
              <a:t>。</a:t>
            </a:r>
            <a:endParaRPr lang="en-US" altLang="zh-TW" sz="4000" b="1" dirty="0"/>
          </a:p>
          <a:p>
            <a:pPr marL="0" indent="0">
              <a:buNone/>
            </a:pPr>
            <a:r>
              <a:rPr lang="zh-TW" altLang="en-US" sz="4000" b="1" dirty="0"/>
              <a:t>陶以哲 （</a:t>
            </a:r>
            <a:r>
              <a:rPr lang="en-US" altLang="zh-TW" sz="4000" b="1" dirty="0"/>
              <a:t>2014</a:t>
            </a:r>
            <a:r>
              <a:rPr lang="zh-TW" altLang="en-US" sz="4000" b="1" dirty="0"/>
              <a:t>年</a:t>
            </a:r>
            <a:r>
              <a:rPr lang="en-US" altLang="zh-TW" sz="4000" b="1" dirty="0"/>
              <a:t>9</a:t>
            </a:r>
            <a:r>
              <a:rPr lang="zh-TW" altLang="en-US" sz="4000" b="1" dirty="0"/>
              <a:t>月</a:t>
            </a:r>
            <a:r>
              <a:rPr lang="en-US" altLang="zh-TW" sz="4000" b="1" dirty="0"/>
              <a:t>27</a:t>
            </a:r>
            <a:r>
              <a:rPr lang="zh-TW" altLang="en-US" sz="4000" b="1" dirty="0"/>
              <a:t>日）。工作場域學習：一個台北市中學校園體育文化發展實證研</a:t>
            </a:r>
          </a:p>
          <a:p>
            <a:pPr marL="0" indent="0">
              <a:buNone/>
            </a:pPr>
            <a:r>
              <a:rPr lang="zh-TW" altLang="en-US" sz="4000" b="1" dirty="0"/>
              <a:t>        究。論文發表於節慶、運動、儒學與文化國際學術研討會，台南市，國立臺南大學。   </a:t>
            </a:r>
          </a:p>
          <a:p>
            <a:pPr marL="0" indent="0">
              <a:buNone/>
            </a:pPr>
            <a:r>
              <a:rPr lang="zh-TW" altLang="en-US" dirty="0"/>
              <a:t>   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1581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/>
              <a:t>評量是甚麼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36232"/>
          </a:xfrm>
        </p:spPr>
        <p:txBody>
          <a:bodyPr>
            <a:normAutofit fontScale="55000" lnSpcReduction="20000"/>
          </a:bodyPr>
          <a:lstStyle/>
          <a:p>
            <a:r>
              <a:rPr lang="zh-TW" altLang="en-US" dirty="0"/>
              <a:t>「評量」旨在了解學生達成教育目標的程度，或分析學生具有的行為特質，以作為改善教學或協助學生成長的依據。 　　</a:t>
            </a:r>
            <a:endParaRPr lang="en-US" altLang="zh-TW" dirty="0"/>
          </a:p>
          <a:p>
            <a:r>
              <a:rPr lang="zh-TW" altLang="en-US" dirty="0" smtClean="0"/>
              <a:t>評量</a:t>
            </a:r>
            <a:r>
              <a:rPr lang="zh-TW" altLang="en-US" dirty="0"/>
              <a:t>的內涵通常包括「量的描述」與「質的描述</a:t>
            </a:r>
            <a:r>
              <a:rPr lang="zh-TW" altLang="en-US" dirty="0" smtClean="0"/>
              <a:t>」。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sz="3600" b="1" dirty="0" smtClean="0">
                <a:solidFill>
                  <a:srgbClr val="FF0000"/>
                </a:solidFill>
              </a:rPr>
              <a:t>1</a:t>
            </a:r>
            <a:r>
              <a:rPr lang="en-US" altLang="zh-TW" sz="3600" b="1" dirty="0">
                <a:solidFill>
                  <a:srgbClr val="FF0000"/>
                </a:solidFill>
              </a:rPr>
              <a:t>.</a:t>
            </a:r>
            <a:r>
              <a:rPr lang="zh-TW" altLang="en-US" sz="3600" b="1" dirty="0">
                <a:solidFill>
                  <a:srgbClr val="FF0000"/>
                </a:solidFill>
              </a:rPr>
              <a:t>「量的描述」：係指運用數量來描述學生學習成效與行為表現的歷程，教師可善用標準化測驗、評定量表、行為檢核表或其他非標準化測驗，取得數量資料來陳述之。以數量來描述宜顧及測量工具的信度、效度，若採信效度不佳的工具作為描述學生學習與行為的依據，將造成解釋偏差。 </a:t>
            </a:r>
            <a:endParaRPr lang="en-US" altLang="zh-TW" sz="3600" b="1" dirty="0" smtClean="0">
              <a:solidFill>
                <a:srgbClr val="FF0000"/>
              </a:solidFill>
            </a:endParaRPr>
          </a:p>
          <a:p>
            <a:r>
              <a:rPr lang="zh-TW" altLang="en-US" sz="3600" dirty="0"/>
              <a:t>　　</a:t>
            </a:r>
            <a:endParaRPr lang="en-US" altLang="zh-TW" sz="3600" dirty="0" smtClean="0"/>
          </a:p>
          <a:p>
            <a:r>
              <a:rPr lang="en-US" altLang="zh-TW" sz="3600" b="1" dirty="0" smtClean="0">
                <a:solidFill>
                  <a:srgbClr val="0070C0"/>
                </a:solidFill>
              </a:rPr>
              <a:t>2</a:t>
            </a:r>
            <a:r>
              <a:rPr lang="en-US" altLang="zh-TW" sz="3600" b="1" dirty="0">
                <a:solidFill>
                  <a:srgbClr val="0070C0"/>
                </a:solidFill>
              </a:rPr>
              <a:t>.</a:t>
            </a:r>
            <a:r>
              <a:rPr lang="zh-TW" altLang="en-US" sz="3600" b="1" dirty="0">
                <a:solidFill>
                  <a:srgbClr val="0070C0"/>
                </a:solidFill>
              </a:rPr>
              <a:t>「質的描述」：則指運用文字敘述來描述學生學習成效與行為表現的歷程，教師可經由平時觀察學生表現、分析軼事記錄、運用訪談學生或訪問有關人員，以文字敘述來解讀上述資料。以文字來描述時，教師宜盡量以客觀的角度，綜合各項資料來完整的解讀，方不致以偏蓋全或流於主觀。 　　</a:t>
            </a:r>
            <a:endParaRPr lang="en-US" altLang="zh-TW" sz="3600" b="1" dirty="0" smtClean="0">
              <a:solidFill>
                <a:srgbClr val="0070C0"/>
              </a:solidFill>
            </a:endParaRPr>
          </a:p>
          <a:p>
            <a:r>
              <a:rPr lang="zh-TW" altLang="en-US" sz="3600" b="1" dirty="0" smtClean="0">
                <a:solidFill>
                  <a:srgbClr val="0070C0"/>
                </a:solidFill>
              </a:rPr>
              <a:t>教師</a:t>
            </a:r>
            <a:r>
              <a:rPr lang="zh-TW" altLang="en-US" sz="3600" b="1" dirty="0">
                <a:solidFill>
                  <a:srgbClr val="0070C0"/>
                </a:solidFill>
              </a:rPr>
              <a:t>欲適切說明學生的學習與行為必須兼顧 「量的描述」與「質的描述」，方能對學生進行評斷或評價</a:t>
            </a:r>
            <a:r>
              <a:rPr lang="zh-TW" altLang="en-US" sz="3600" b="1" dirty="0" smtClean="0">
                <a:solidFill>
                  <a:srgbClr val="0070C0"/>
                </a:solidFill>
              </a:rPr>
              <a:t>。</a:t>
            </a:r>
            <a:endParaRPr lang="en-US" altLang="zh-TW" sz="3600" b="1" dirty="0" smtClean="0">
              <a:solidFill>
                <a:srgbClr val="0070C0"/>
              </a:solidFill>
            </a:endParaRPr>
          </a:p>
          <a:p>
            <a:r>
              <a:rPr lang="zh-TW" altLang="en-US" b="1" dirty="0" smtClean="0">
                <a:solidFill>
                  <a:srgbClr val="0070C0"/>
                </a:solidFill>
              </a:rPr>
              <a:t> </a:t>
            </a:r>
            <a:r>
              <a:rPr lang="zh-TW" altLang="en-US" dirty="0"/>
              <a:t>　　</a:t>
            </a:r>
            <a:endParaRPr lang="en-US" altLang="zh-TW" dirty="0" smtClean="0"/>
          </a:p>
          <a:p>
            <a:r>
              <a:rPr lang="zh-TW" altLang="en-US" dirty="0" smtClean="0"/>
              <a:t>評量</a:t>
            </a:r>
            <a:r>
              <a:rPr lang="zh-TW" altLang="en-US" dirty="0"/>
              <a:t>僅是教育的手段，而非教育的目的。教師必須善用「評量」以作為提升教師教學品質，增進學生人格發展的根據，因此，「評量的歷程」固然重要，但「評量之後」的補救教學與檢討改進更為重要。若僅「為評量而評量」、「為升學而評量」，將違反評量的原則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algn="r"/>
            <a:r>
              <a:rPr lang="en-US" altLang="zh-TW" dirty="0" smtClean="0"/>
              <a:t>(</a:t>
            </a:r>
            <a:r>
              <a:rPr lang="zh-TW" altLang="en-US" dirty="0" smtClean="0"/>
              <a:t>國家教育研究院，</a:t>
            </a:r>
            <a:r>
              <a:rPr lang="en-US" altLang="zh-TW" dirty="0" smtClean="0"/>
              <a:t>2019)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0674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評量的實作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機械論到社會性建構、抽象到具體、個人到</a:t>
            </a:r>
            <a:r>
              <a:rPr lang="zh-TW" altLang="en-US" dirty="0" smtClean="0"/>
              <a:t>團體</a:t>
            </a:r>
            <a:endParaRPr lang="en-US" altLang="zh-TW" dirty="0" smtClean="0"/>
          </a:p>
          <a:p>
            <a:r>
              <a:rPr lang="zh-TW" altLang="en-US" dirty="0" smtClean="0"/>
              <a:t>初</a:t>
            </a:r>
            <a:r>
              <a:rPr lang="zh-TW" altLang="en-US" dirty="0"/>
              <a:t>始</a:t>
            </a:r>
            <a:r>
              <a:rPr lang="zh-TW" altLang="en-US" dirty="0" smtClean="0"/>
              <a:t>性、總結性、過程、結果</a:t>
            </a:r>
            <a:endParaRPr lang="zh-TW" altLang="en-US" dirty="0"/>
          </a:p>
          <a:p>
            <a:r>
              <a:rPr lang="zh-TW" altLang="en-US" dirty="0" smtClean="0"/>
              <a:t>認知、情意、技能、行為</a:t>
            </a:r>
            <a:endParaRPr lang="zh-TW" altLang="en-US" dirty="0"/>
          </a:p>
          <a:p>
            <a:r>
              <a:rPr lang="zh-TW" altLang="en-US" dirty="0"/>
              <a:t>紙筆、報告、</a:t>
            </a:r>
            <a:r>
              <a:rPr lang="zh-TW" altLang="en-US" dirty="0" smtClean="0"/>
              <a:t>作品</a:t>
            </a:r>
            <a:r>
              <a:rPr lang="zh-TW" altLang="en-US" dirty="0"/>
              <a:t>、</a:t>
            </a:r>
            <a:r>
              <a:rPr lang="zh-TW" altLang="en-US" dirty="0" smtClean="0"/>
              <a:t>小論文</a:t>
            </a:r>
            <a:endParaRPr lang="zh-TW" altLang="en-US" dirty="0"/>
          </a:p>
          <a:p>
            <a:pPr marL="0" indent="0">
              <a:buNone/>
            </a:pPr>
            <a:r>
              <a:rPr lang="zh-TW" altLang="en-US" dirty="0" smtClean="0"/>
              <a:t>    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zh-TW" altLang="en-US" dirty="0" smtClean="0"/>
              <a:t>   學習</a:t>
            </a:r>
            <a:r>
              <a:rPr lang="zh-TW" altLang="en-US" dirty="0"/>
              <a:t>歷程</a:t>
            </a:r>
            <a:r>
              <a:rPr lang="zh-TW" altLang="en-US" dirty="0" smtClean="0"/>
              <a:t>檔案</a:t>
            </a:r>
            <a:r>
              <a:rPr lang="en-US" altLang="zh-TW" dirty="0" smtClean="0"/>
              <a:t>?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</a:t>
            </a:r>
            <a:r>
              <a:rPr lang="en-US" altLang="zh-TW" dirty="0" smtClean="0"/>
              <a:t>(</a:t>
            </a:r>
            <a:r>
              <a:rPr lang="zh-TW" altLang="en-US" dirty="0"/>
              <a:t>體育能扮演的角色、體育與升學的</a:t>
            </a:r>
            <a:r>
              <a:rPr lang="zh-TW" altLang="en-US" dirty="0" smtClean="0"/>
              <a:t>相輔相成、體育與職涯、生活、生命</a:t>
            </a:r>
            <a:r>
              <a:rPr lang="en-US" altLang="zh-TW" dirty="0" smtClean="0"/>
              <a:t>?)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856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b="1" dirty="0" smtClean="0"/>
              <a:t>觀點</a:t>
            </a:r>
            <a:r>
              <a:rPr lang="en-US" altLang="zh-TW" b="1" dirty="0" smtClean="0"/>
              <a:t>:</a:t>
            </a:r>
            <a:r>
              <a:rPr lang="zh-TW" altLang="en-US" b="1" dirty="0" smtClean="0"/>
              <a:t> 評量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過程到結果</a:t>
            </a:r>
            <a:r>
              <a:rPr lang="en-US" altLang="zh-TW" b="1" dirty="0" smtClean="0"/>
              <a:t>)</a:t>
            </a:r>
            <a:r>
              <a:rPr lang="zh-TW" altLang="en-US" b="1" dirty="0" smtClean="0"/>
              <a:t>是多面向學習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>
              <a:hlinkClick r:id="rId2"/>
            </a:endParaRPr>
          </a:p>
          <a:p>
            <a:endParaRPr lang="en-US" altLang="zh-TW" dirty="0" smtClean="0">
              <a:hlinkClick r:id="rId2"/>
            </a:endParaRPr>
          </a:p>
          <a:p>
            <a:pPr marL="0" indent="0">
              <a:buNone/>
            </a:pPr>
            <a:r>
              <a:rPr lang="zh-TW" altLang="en-US" u="sng" dirty="0" smtClean="0">
                <a:hlinkClick r:id="rId2"/>
              </a:rPr>
              <a:t>史美瑤   美國</a:t>
            </a:r>
            <a:r>
              <a:rPr lang="zh-TW" altLang="en-US" u="sng" dirty="0">
                <a:hlinkClick r:id="rId2"/>
              </a:rPr>
              <a:t>麻州大學安姆斯特校區教師發展中心副主任 </a:t>
            </a:r>
            <a:r>
              <a:rPr lang="zh-TW" altLang="en-US" u="sng" dirty="0" smtClean="0">
                <a:hlinkClick r:id="rId2"/>
              </a:rPr>
              <a:t> </a:t>
            </a:r>
            <a:endParaRPr lang="en-US" altLang="zh-TW" u="sng" dirty="0" smtClean="0">
              <a:hlinkClick r:id="rId2"/>
            </a:endParaRPr>
          </a:p>
          <a:p>
            <a:pPr marL="0" indent="0">
              <a:buNone/>
            </a:pPr>
            <a:r>
              <a:rPr lang="en-US" altLang="zh-TW" u="sng" dirty="0" smtClean="0">
                <a:hlinkClick r:id="rId2"/>
              </a:rPr>
              <a:t>2013.5 </a:t>
            </a:r>
            <a:r>
              <a:rPr lang="zh-TW" altLang="en-US" u="sng" dirty="0">
                <a:hlinkClick r:id="rId2"/>
              </a:rPr>
              <a:t>評鑑雙月刊第</a:t>
            </a:r>
            <a:r>
              <a:rPr lang="en-US" altLang="zh-TW" u="sng" dirty="0">
                <a:hlinkClick r:id="rId2"/>
              </a:rPr>
              <a:t>43</a:t>
            </a:r>
            <a:r>
              <a:rPr lang="zh-TW" altLang="en-US" u="sng" dirty="0">
                <a:hlinkClick r:id="rId2"/>
              </a:rPr>
              <a:t>期</a:t>
            </a:r>
            <a:endParaRPr lang="en-US" altLang="zh-TW" u="sng" dirty="0" smtClean="0">
              <a:hlinkClick r:id="rId2"/>
            </a:endParaRPr>
          </a:p>
          <a:p>
            <a:pPr marL="0" indent="0">
              <a:buNone/>
            </a:pPr>
            <a:r>
              <a:rPr lang="zh-TW" altLang="en-US" dirty="0">
                <a:hlinkClick r:id="rId2"/>
              </a:rPr>
              <a:t> </a:t>
            </a:r>
            <a:r>
              <a:rPr lang="zh-TW" altLang="en-US" dirty="0" smtClean="0">
                <a:hlinkClick r:id="rId2"/>
              </a:rPr>
              <a:t> </a:t>
            </a:r>
            <a:r>
              <a:rPr lang="de-DE" altLang="zh-TW" dirty="0" smtClean="0">
                <a:hlinkClick r:id="rId2"/>
              </a:rPr>
              <a:t>http</a:t>
            </a:r>
            <a:r>
              <a:rPr lang="de-DE" altLang="zh-TW" dirty="0">
                <a:hlinkClick r:id="rId2"/>
              </a:rPr>
              <a:t>://</a:t>
            </a:r>
            <a:r>
              <a:rPr lang="de-DE" altLang="zh-TW" dirty="0" smtClean="0">
                <a:hlinkClick r:id="rId2"/>
              </a:rPr>
              <a:t>epaper.heeact.edu.tw/archive/2013/05/01/5968.aspx</a:t>
            </a:r>
            <a:endParaRPr lang="de-DE" altLang="zh-TW" dirty="0" smtClean="0"/>
          </a:p>
          <a:p>
            <a:pPr marL="0" indent="0">
              <a:buNone/>
            </a:pPr>
            <a:endParaRPr lang="de-DE" altLang="zh-TW" dirty="0"/>
          </a:p>
        </p:txBody>
      </p:sp>
    </p:spTree>
    <p:extLst>
      <p:ext uri="{BB962C8B-B14F-4D97-AF65-F5344CB8AC3E}">
        <p14:creationId xmlns:p14="http://schemas.microsoft.com/office/powerpoint/2010/main" val="3156518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 smtClean="0"/>
              <a:t>教育性評量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/>
              <a:t>Grant Wiggins</a:t>
            </a:r>
            <a:r>
              <a:rPr lang="zh-TW" altLang="en-US" dirty="0"/>
              <a:t>（</a:t>
            </a:r>
            <a:r>
              <a:rPr lang="en-US" altLang="zh-TW" dirty="0"/>
              <a:t>1998</a:t>
            </a:r>
            <a:r>
              <a:rPr lang="zh-TW" altLang="en-US" dirty="0" smtClean="0"/>
              <a:t>）兩種評量觀念一種</a:t>
            </a:r>
            <a:r>
              <a:rPr lang="zh-TW" altLang="en-US" dirty="0"/>
              <a:t>是「審核性」的評量（</a:t>
            </a:r>
            <a:r>
              <a:rPr lang="en-US" altLang="zh-TW" dirty="0" err="1"/>
              <a:t>auditive</a:t>
            </a:r>
            <a:r>
              <a:rPr lang="zh-TW" altLang="en-US" dirty="0"/>
              <a:t>），一種是「教育性」（</a:t>
            </a:r>
            <a:r>
              <a:rPr lang="en-US" altLang="zh-TW" dirty="0"/>
              <a:t>educative</a:t>
            </a:r>
            <a:r>
              <a:rPr lang="zh-TW" altLang="en-US" dirty="0"/>
              <a:t>）的評量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如果</a:t>
            </a:r>
            <a:r>
              <a:rPr lang="zh-TW" altLang="en-US" dirty="0"/>
              <a:t>教師給學生學習成效的回饋只包含兩次期中考和一次期末考，這種類型的評量就是很典型的「審核性」評量。因為它唯一的目的就是審核學生的學習成績，然後教師以此為基礎給學生打一個等級交上去。這種評量的作法也是</a:t>
            </a:r>
            <a:r>
              <a:rPr lang="en-US" altLang="zh-TW" dirty="0"/>
              <a:t>Fink</a:t>
            </a:r>
            <a:r>
              <a:rPr lang="zh-TW" altLang="en-US" dirty="0"/>
              <a:t>（</a:t>
            </a:r>
            <a:r>
              <a:rPr lang="en-US" altLang="zh-TW" dirty="0"/>
              <a:t>2003</a:t>
            </a:r>
            <a:r>
              <a:rPr lang="zh-TW" altLang="en-US" dirty="0"/>
              <a:t>）所稱的「回視性」（</a:t>
            </a:r>
            <a:r>
              <a:rPr lang="en-US" altLang="zh-TW" dirty="0"/>
              <a:t>backward looking</a:t>
            </a:r>
            <a:r>
              <a:rPr lang="zh-TW" altLang="en-US" dirty="0"/>
              <a:t>）評量。因為這種評量是回頭審視過去數周教師所教過的東西，而考試的目的就是看學生是否學到了。</a:t>
            </a:r>
          </a:p>
          <a:p>
            <a:endParaRPr lang="zh-TW" altLang="en-US" dirty="0"/>
          </a:p>
          <a:p>
            <a:r>
              <a:rPr lang="zh-TW" altLang="en-US" dirty="0"/>
              <a:t>相對而言，</a:t>
            </a:r>
            <a:r>
              <a:rPr lang="zh-TW" altLang="en-US" b="1" dirty="0">
                <a:solidFill>
                  <a:srgbClr val="00B050"/>
                </a:solidFill>
              </a:rPr>
              <a:t>「教育性」的評量則是「前瞻性」（</a:t>
            </a:r>
            <a:r>
              <a:rPr lang="en-US" altLang="zh-TW" b="1" dirty="0">
                <a:solidFill>
                  <a:srgbClr val="00B050"/>
                </a:solidFill>
              </a:rPr>
              <a:t>forward looking</a:t>
            </a:r>
            <a:r>
              <a:rPr lang="zh-TW" altLang="en-US" b="1" dirty="0">
                <a:solidFill>
                  <a:srgbClr val="00B050"/>
                </a:solidFill>
              </a:rPr>
              <a:t>）的評量。它透過多層的評量方式，提供學生在學習過程中不同的回饋與再學習的機會，主要目的是幫助學生知道如何學（</a:t>
            </a:r>
            <a:r>
              <a:rPr lang="en-US" altLang="zh-TW" b="1" dirty="0">
                <a:solidFill>
                  <a:srgbClr val="00B050"/>
                </a:solidFill>
              </a:rPr>
              <a:t>learning how to learn</a:t>
            </a:r>
            <a:r>
              <a:rPr lang="zh-TW" altLang="en-US" b="1" dirty="0">
                <a:solidFill>
                  <a:srgbClr val="00B050"/>
                </a:solidFill>
              </a:rPr>
              <a:t>）、如何可以學得更好，而且可以靈活運用所學到的知識和技能。</a:t>
            </a:r>
          </a:p>
        </p:txBody>
      </p:sp>
    </p:spTree>
    <p:extLst>
      <p:ext uri="{BB962C8B-B14F-4D97-AF65-F5344CB8AC3E}">
        <p14:creationId xmlns:p14="http://schemas.microsoft.com/office/powerpoint/2010/main" val="3719415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Linking to the future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sz="2000" dirty="0"/>
              <a:t>使用「前瞻性」的評量</a:t>
            </a:r>
          </a:p>
          <a:p>
            <a:pPr marL="0" indent="0">
              <a:buNone/>
            </a:pPr>
            <a:r>
              <a:rPr lang="zh-TW" altLang="en-US" sz="2000" dirty="0"/>
              <a:t> </a:t>
            </a:r>
            <a:r>
              <a:rPr lang="zh-TW" altLang="en-US" sz="2000" dirty="0" smtClean="0"/>
              <a:t>  如何</a:t>
            </a:r>
            <a:r>
              <a:rPr lang="zh-TW" altLang="en-US" sz="2000" dirty="0"/>
              <a:t>把一般審核式的評量改成前瞻性的評量？</a:t>
            </a:r>
            <a:r>
              <a:rPr lang="en-US" altLang="zh-TW" sz="2000" dirty="0"/>
              <a:t>Wiggins</a:t>
            </a:r>
            <a:r>
              <a:rPr lang="zh-TW" altLang="en-US" sz="2000" dirty="0"/>
              <a:t>建議</a:t>
            </a:r>
            <a:r>
              <a:rPr lang="zh-TW" altLang="en-US" sz="2000" dirty="0" smtClean="0"/>
              <a:t>教師出</a:t>
            </a:r>
            <a:r>
              <a:rPr lang="zh-TW" altLang="en-US" sz="2000" dirty="0"/>
              <a:t>作業或考試題目時，盡可能地</a:t>
            </a:r>
            <a:r>
              <a:rPr lang="zh-TW" altLang="en-US" sz="2000" dirty="0" smtClean="0"/>
              <a:t>考量：</a:t>
            </a:r>
            <a:r>
              <a:rPr lang="en-US" altLang="zh-TW" sz="2000" b="1" u="sng" dirty="0"/>
              <a:t>(1)</a:t>
            </a:r>
            <a:r>
              <a:rPr lang="zh-TW" altLang="en-US" sz="2000" b="1" u="sng" dirty="0"/>
              <a:t>作業或考試的題目能接近（模仿）實境生活的情況；</a:t>
            </a:r>
            <a:r>
              <a:rPr lang="en-US" altLang="zh-TW" sz="2000" b="1" u="sng" dirty="0"/>
              <a:t>(2)</a:t>
            </a:r>
            <a:r>
              <a:rPr lang="zh-TW" altLang="en-US" sz="2000" b="1" u="sng" dirty="0"/>
              <a:t>作業或考試的題目需要學生做判斷或創新思考──學生需要從所學的知識中尋找線索解決問題，但也不是僅套入公式即可得到解答；</a:t>
            </a:r>
            <a:r>
              <a:rPr lang="en-US" altLang="zh-TW" sz="2000" b="1" u="sng" dirty="0"/>
              <a:t>(3)</a:t>
            </a:r>
            <a:r>
              <a:rPr lang="zh-TW" altLang="en-US" sz="2000" b="1" u="sng" dirty="0"/>
              <a:t>需要學生綜合運用所學過的知識，以解決更複雜或發掘新的問題；</a:t>
            </a:r>
            <a:r>
              <a:rPr lang="en-US" altLang="zh-TW" sz="2000" b="1" u="sng" dirty="0"/>
              <a:t>(4)</a:t>
            </a:r>
            <a:r>
              <a:rPr lang="zh-TW" altLang="en-US" sz="2000" b="1" u="sng" dirty="0"/>
              <a:t>作業或考試的題目必須讓學生涉獵其他的學科（如歷史、科學、地理、自然等），而不僅是綜合整理本科所學過的知識再呈現而已。</a:t>
            </a:r>
          </a:p>
          <a:p>
            <a:pPr marL="0" indent="0">
              <a:buNone/>
            </a:pPr>
            <a:r>
              <a:rPr lang="zh-TW" altLang="en-US" sz="2000" dirty="0" smtClean="0"/>
              <a:t>簡而言之</a:t>
            </a:r>
            <a:r>
              <a:rPr lang="zh-TW" altLang="en-US" sz="2000" dirty="0"/>
              <a:t>，「回視性」評量即是教師對學生說：「我已經教了</a:t>
            </a:r>
            <a:r>
              <a:rPr lang="en-US" altLang="zh-TW" sz="2000" dirty="0"/>
              <a:t>A</a:t>
            </a:r>
            <a:r>
              <a:rPr lang="zh-TW" altLang="en-US" sz="2000" dirty="0"/>
              <a:t>、</a:t>
            </a:r>
            <a:r>
              <a:rPr lang="en-US" altLang="zh-TW" sz="2000" dirty="0"/>
              <a:t>B</a:t>
            </a:r>
            <a:r>
              <a:rPr lang="zh-TW" altLang="en-US" sz="2000" dirty="0"/>
              <a:t>和</a:t>
            </a:r>
            <a:r>
              <a:rPr lang="en-US" altLang="zh-TW" sz="2000" dirty="0"/>
              <a:t>C</a:t>
            </a:r>
            <a:r>
              <a:rPr lang="zh-TW" altLang="en-US" sz="2000" dirty="0"/>
              <a:t>，你們學到了嗎？」而「前瞻性」的評量，則是老師希望學生在學了</a:t>
            </a:r>
            <a:r>
              <a:rPr lang="en-US" altLang="zh-TW" sz="2000" dirty="0"/>
              <a:t>A</a:t>
            </a:r>
            <a:r>
              <a:rPr lang="zh-TW" altLang="en-US" sz="2000" dirty="0"/>
              <a:t>、</a:t>
            </a:r>
            <a:r>
              <a:rPr lang="en-US" altLang="zh-TW" sz="2000" dirty="0"/>
              <a:t>B</a:t>
            </a:r>
            <a:r>
              <a:rPr lang="zh-TW" altLang="en-US" sz="2000" dirty="0"/>
              <a:t>和</a:t>
            </a:r>
            <a:r>
              <a:rPr lang="en-US" altLang="zh-TW" sz="2000" dirty="0"/>
              <a:t>C</a:t>
            </a:r>
            <a:r>
              <a:rPr lang="zh-TW" altLang="en-US" sz="2000" dirty="0"/>
              <a:t>後，去發掘或解決一個未知的情況，或將來他們可能會遇到的問題。所以對於考題或作業，教師可能就會這樣問：「如果你現在要去創立一個網路中文教學平台（一個新情境），而我們教過了</a:t>
            </a:r>
            <a:r>
              <a:rPr lang="en-US" altLang="zh-TW" sz="2000" dirty="0"/>
              <a:t>A</a:t>
            </a:r>
            <a:r>
              <a:rPr lang="zh-TW" altLang="en-US" sz="2000" dirty="0"/>
              <a:t>、</a:t>
            </a:r>
            <a:r>
              <a:rPr lang="en-US" altLang="zh-TW" sz="2000" dirty="0"/>
              <a:t>B</a:t>
            </a:r>
            <a:r>
              <a:rPr lang="zh-TW" altLang="en-US" sz="2000" dirty="0"/>
              <a:t>和</a:t>
            </a:r>
            <a:r>
              <a:rPr lang="en-US" altLang="zh-TW" sz="2000" dirty="0"/>
              <a:t>C</a:t>
            </a:r>
            <a:r>
              <a:rPr lang="zh-TW" altLang="en-US" sz="2000" dirty="0"/>
              <a:t>，你會怎麼運用你學過的</a:t>
            </a:r>
            <a:r>
              <a:rPr lang="en-US" altLang="zh-TW" sz="2000" dirty="0"/>
              <a:t>A</a:t>
            </a:r>
            <a:r>
              <a:rPr lang="zh-TW" altLang="en-US" sz="2000" dirty="0"/>
              <a:t>、</a:t>
            </a:r>
            <a:r>
              <a:rPr lang="en-US" altLang="zh-TW" sz="2000" dirty="0"/>
              <a:t>B</a:t>
            </a:r>
            <a:r>
              <a:rPr lang="zh-TW" altLang="en-US" sz="2000" dirty="0"/>
              <a:t>和</a:t>
            </a:r>
            <a:r>
              <a:rPr lang="en-US" altLang="zh-TW" sz="2000" dirty="0"/>
              <a:t>C</a:t>
            </a:r>
            <a:r>
              <a:rPr lang="zh-TW" altLang="en-US" sz="2000" dirty="0"/>
              <a:t>去達成這個目標？你會如何開始？還有甚麼其他的資訊是你需要知道、蒐集並了解的嗎？」</a:t>
            </a:r>
          </a:p>
          <a:p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81977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Linking to the future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64224"/>
          </a:xfrm>
        </p:spPr>
        <p:txBody>
          <a:bodyPr>
            <a:normAutofit fontScale="25000" lnSpcReduction="20000"/>
          </a:bodyPr>
          <a:lstStyle/>
          <a:p>
            <a:r>
              <a:rPr lang="zh-TW" altLang="en-US" sz="6400" dirty="0"/>
              <a:t>●設定清楚的評量標準和評分</a:t>
            </a:r>
            <a:r>
              <a:rPr lang="zh-TW" altLang="en-US" sz="6400" dirty="0" smtClean="0"/>
              <a:t>準則</a:t>
            </a:r>
            <a:endParaRPr lang="zh-TW" altLang="en-US" sz="6400" dirty="0"/>
          </a:p>
          <a:p>
            <a:r>
              <a:rPr lang="zh-TW" altLang="en-US" sz="6400" dirty="0"/>
              <a:t>不論是「前瞻性」的評量或「回視性」的評量，教師都需要給學生一個清楚的評量標準和評分方法，也是</a:t>
            </a:r>
            <a:r>
              <a:rPr lang="en-US" altLang="zh-TW" sz="6400" dirty="0"/>
              <a:t>Barbara </a:t>
            </a:r>
            <a:r>
              <a:rPr lang="en-US" altLang="zh-TW" sz="6400" dirty="0" err="1"/>
              <a:t>Walvoord</a:t>
            </a:r>
            <a:r>
              <a:rPr lang="zh-TW" altLang="en-US" sz="6400" dirty="0"/>
              <a:t>（</a:t>
            </a:r>
            <a:r>
              <a:rPr lang="en-US" altLang="zh-TW" sz="6400" dirty="0"/>
              <a:t>1998</a:t>
            </a:r>
            <a:r>
              <a:rPr lang="zh-TW" altLang="en-US" sz="6400" dirty="0"/>
              <a:t>）所說的：「勾列出作業的主要特質（</a:t>
            </a:r>
            <a:r>
              <a:rPr lang="en-US" altLang="zh-TW" sz="6400" dirty="0"/>
              <a:t>primary traits analysis</a:t>
            </a:r>
            <a:r>
              <a:rPr lang="zh-TW" altLang="en-US" sz="6400" dirty="0"/>
              <a:t>）。」教師除了告訴學生這個作業拿了</a:t>
            </a:r>
            <a:r>
              <a:rPr lang="en-US" altLang="zh-TW" sz="6400" dirty="0"/>
              <a:t>C</a:t>
            </a:r>
            <a:r>
              <a:rPr lang="zh-TW" altLang="en-US" sz="6400" dirty="0"/>
              <a:t>以外，更應該幫助學生了解為什麼拿到的是</a:t>
            </a:r>
            <a:r>
              <a:rPr lang="en-US" altLang="zh-TW" sz="6400" dirty="0"/>
              <a:t>C</a:t>
            </a:r>
            <a:r>
              <a:rPr lang="zh-TW" altLang="en-US" sz="6400" dirty="0"/>
              <a:t>。例如：如果教師讓學生做實驗報告，教師就必須告訴學生一個優秀的報告包含哪些特質，而在每一項特質標準之下又包括了哪幾種不同的表現等級（從二到五個不等），以及它們的評分點為何；教師也必須清楚告訴學生，這些表現等級之間的差異在哪裡。這也就是設計「評估表格」的步驟與重點。若要讓評量對學生學習的成效有所助益，一定要</a:t>
            </a:r>
            <a:r>
              <a:rPr lang="zh-TW" altLang="en-US" sz="8000" b="1" u="sng" dirty="0"/>
              <a:t>很清楚地告訴學生評量的標準和評分準則，使他們有所依據，也藉此自我修正和加強，讓他們從評量的過程中繼續學習與精進</a:t>
            </a:r>
            <a:r>
              <a:rPr lang="zh-TW" altLang="en-US" sz="6400" dirty="0"/>
              <a:t>（註</a:t>
            </a:r>
            <a:r>
              <a:rPr lang="en-US" altLang="zh-TW" sz="6400" dirty="0"/>
              <a:t>1</a:t>
            </a:r>
            <a:r>
              <a:rPr lang="zh-TW" altLang="en-US" sz="6400" dirty="0"/>
              <a:t>）。</a:t>
            </a:r>
          </a:p>
          <a:p>
            <a:endParaRPr lang="zh-TW" altLang="en-US" sz="6400" dirty="0"/>
          </a:p>
          <a:p>
            <a:r>
              <a:rPr lang="zh-TW" altLang="en-US" sz="6400" dirty="0"/>
              <a:t>●幫助學生自我</a:t>
            </a:r>
            <a:r>
              <a:rPr lang="zh-TW" altLang="en-US" sz="6400" dirty="0" smtClean="0"/>
              <a:t>評量</a:t>
            </a:r>
            <a:endParaRPr lang="zh-TW" altLang="en-US" sz="6400" dirty="0"/>
          </a:p>
          <a:p>
            <a:r>
              <a:rPr lang="zh-TW" altLang="en-US" sz="6400" dirty="0"/>
              <a:t>設計「教育性」評量除了在作業和考試上做前瞻性的評量與釐清評量標準之外，還有很重要的一環，就是讓</a:t>
            </a:r>
            <a:r>
              <a:rPr lang="zh-TW" altLang="en-US" sz="8000" b="1" u="sng" dirty="0"/>
              <a:t>學生有機會評量自己學習的成效</a:t>
            </a:r>
            <a:r>
              <a:rPr lang="zh-TW" altLang="en-US" sz="6400" dirty="0"/>
              <a:t>。但教師如何幫助學生自我評量呢？學生剛開始也許沒有足夠的知識或相關背景，可以了解如何評量自己的作業。但教師可藉由全班一起討論，腦力激盪出一組大家都同意的評量標準，然後讓學生用這套標準來評量其他同學的作業，然後再拿來評量自己的功課</a:t>
            </a:r>
            <a:r>
              <a:rPr lang="zh-TW" altLang="en-US" sz="6400" dirty="0" smtClean="0"/>
              <a:t>。</a:t>
            </a:r>
            <a:endParaRPr lang="zh-TW" altLang="en-US" sz="6400" dirty="0"/>
          </a:p>
          <a:p>
            <a:r>
              <a:rPr lang="zh-TW" altLang="en-US" sz="6400" dirty="0"/>
              <a:t>比方說，老師可以要求學生閱讀其他同學報告的草稿，然後給同學回饋，這時學生就必須先知道甚麼才算是好文章、好文章的特色在哪裡、評量的標準在哪。如果透過全班一起討論，列舉出一組大家都同意的評量標準後，再拿這些標準評量閱讀報告，則學生不但對作業本身的要求有更深一層的體會，對評量別人的文章也比較有方向，知道自己該如何著力、如何改善自己報告的寫作。幫助學生做自我評量的另外一個重要因素，是當學生親身參與釐定評量標準的過程之後，對於自己的表現將會更專注、更投入，對學習結果的好壞也較願意負起責任。</a:t>
            </a:r>
          </a:p>
          <a:p>
            <a:endParaRPr lang="zh-TW" altLang="en-US" sz="4900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03877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緣起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多年前臺北中小學田徑賽跟別校借釘鞋比賽的辛酸故事</a:t>
            </a:r>
            <a:endParaRPr lang="en-US" altLang="zh-TW" dirty="0" smtClean="0"/>
          </a:p>
          <a:p>
            <a:pPr algn="just"/>
            <a:r>
              <a:rPr lang="zh-TW" altLang="en-US" dirty="0"/>
              <a:t>不考的不</a:t>
            </a:r>
            <a:r>
              <a:rPr lang="zh-TW" altLang="en-US" dirty="0" smtClean="0"/>
              <a:t>重要、要考的將來用得到近</a:t>
            </a:r>
            <a:r>
              <a:rPr lang="en-US" altLang="zh-TW" dirty="0" smtClean="0"/>
              <a:t>5</a:t>
            </a:r>
            <a:r>
              <a:rPr lang="zh-TW" altLang="en-US" dirty="0" smtClean="0"/>
              <a:t>萬次瀏覽</a:t>
            </a:r>
            <a:endParaRPr lang="en-US" altLang="zh-TW" dirty="0" smtClean="0"/>
          </a:p>
          <a:p>
            <a:r>
              <a:rPr lang="zh-TW" altLang="en-US" dirty="0"/>
              <a:t>某</a:t>
            </a:r>
            <a:r>
              <a:rPr lang="zh-TW" altLang="en-US" dirty="0" smtClean="0"/>
              <a:t>間北部明星學校體育組的政治性消失</a:t>
            </a:r>
            <a:endParaRPr lang="en-US" altLang="zh-TW" dirty="0" smtClean="0"/>
          </a:p>
          <a:p>
            <a:r>
              <a:rPr lang="zh-TW" altLang="en-US" dirty="0" smtClean="0"/>
              <a:t>體育在國外教育發展參與和觀察</a:t>
            </a:r>
            <a:endParaRPr lang="en-US" altLang="zh-TW" dirty="0" smtClean="0"/>
          </a:p>
          <a:p>
            <a:r>
              <a:rPr lang="zh-TW" altLang="en-US" dirty="0"/>
              <a:t>體育在</a:t>
            </a:r>
            <a:r>
              <a:rPr lang="zh-TW" altLang="en-US" dirty="0" smtClean="0"/>
              <a:t>臺灣價值下的再反思</a:t>
            </a:r>
            <a:endParaRPr lang="en-US" altLang="zh-TW" dirty="0" smtClean="0"/>
          </a:p>
          <a:p>
            <a:r>
              <a:rPr lang="zh-TW" altLang="en-US" dirty="0" smtClean="0"/>
              <a:t>預見運動</a:t>
            </a:r>
            <a:r>
              <a:rPr lang="zh-TW" altLang="en-US" dirty="0"/>
              <a:t>產業的</a:t>
            </a:r>
            <a:r>
              <a:rPr lang="zh-TW" altLang="en-US" dirty="0" smtClean="0"/>
              <a:t>可能</a:t>
            </a:r>
            <a:endParaRPr lang="en-US" altLang="zh-TW" dirty="0" smtClean="0"/>
          </a:p>
          <a:p>
            <a:r>
              <a:rPr lang="zh-TW" altLang="en-US" dirty="0" smtClean="0"/>
              <a:t>本國體育未來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96096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Linking to the future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zh-TW" altLang="en-US" dirty="0"/>
              <a:t>●</a:t>
            </a:r>
            <a:r>
              <a:rPr lang="zh-TW" altLang="en-US" sz="3800" b="1" dirty="0"/>
              <a:t>評量中的即時回饋</a:t>
            </a:r>
          </a:p>
          <a:p>
            <a:endParaRPr lang="zh-TW" altLang="en-US" dirty="0"/>
          </a:p>
          <a:p>
            <a:r>
              <a:rPr lang="zh-TW" altLang="en-US" dirty="0"/>
              <a:t>回饋也是評量的一環。回饋的另一個功用在於提供教師與學生之間的對話。如果只有評量，那只是教師對學生表現結果的一個「審核性」的告知。評量應該是常態性的，是即時性的。例如，教師可以在任何一個課堂裡，讓學生回答三個問題：</a:t>
            </a:r>
            <a:r>
              <a:rPr lang="en-US" altLang="zh-TW" dirty="0"/>
              <a:t>(1)</a:t>
            </a:r>
            <a:r>
              <a:rPr lang="zh-TW" altLang="en-US" dirty="0"/>
              <a:t>在這堂課裡你學到些甚麼？請列舉三項。</a:t>
            </a:r>
            <a:r>
              <a:rPr lang="en-US" altLang="zh-TW" dirty="0"/>
              <a:t>(2)</a:t>
            </a:r>
            <a:r>
              <a:rPr lang="zh-TW" altLang="en-US" dirty="0"/>
              <a:t>有哪一個我們討論過的觀點或課程內容，是你仍然不清楚的？</a:t>
            </a:r>
            <a:r>
              <a:rPr lang="en-US" altLang="zh-TW" dirty="0"/>
              <a:t>(3)</a:t>
            </a:r>
            <a:r>
              <a:rPr lang="zh-TW" altLang="en-US" dirty="0"/>
              <a:t>是否還有哪個部分是你希望可以再多花點時間來討論的？這樣的評量不但幫助教師即時了解學生學習的現況，同時也能給予學生機會反省自己學習的成效。這類的回饋除能</a:t>
            </a:r>
            <a:r>
              <a:rPr lang="zh-TW" altLang="en-US" sz="2900" b="1" u="sng" dirty="0"/>
              <a:t>讓教師檢視自己的教學成效，也可提醒學生隨時注意學習內容與自己的吸收程度</a:t>
            </a:r>
            <a:r>
              <a:rPr lang="zh-TW" altLang="en-US" dirty="0"/>
              <a:t>，進一步自省從學習中得到哪些收穫；例如：「在這過程中我學到了甚麼？甚麼是我的瓶頸？有甚麼地方我做的不錯？還有哪些部分我可以做得更好？」。</a:t>
            </a:r>
          </a:p>
          <a:p>
            <a:endParaRPr lang="zh-TW" altLang="en-US" dirty="0"/>
          </a:p>
          <a:p>
            <a:r>
              <a:rPr lang="zh-TW" altLang="en-US" dirty="0"/>
              <a:t>●</a:t>
            </a:r>
            <a:r>
              <a:rPr lang="zh-TW" altLang="en-US" sz="3200" b="1" dirty="0" smtClean="0"/>
              <a:t>評量</a:t>
            </a:r>
            <a:r>
              <a:rPr lang="zh-TW" altLang="en-US" sz="3200" b="1" dirty="0"/>
              <a:t>是學習中的進行曲而不是學習樂章的終止</a:t>
            </a:r>
          </a:p>
          <a:p>
            <a:endParaRPr lang="zh-TW" altLang="en-US" dirty="0"/>
          </a:p>
          <a:p>
            <a:r>
              <a:rPr lang="zh-TW" altLang="en-US" dirty="0"/>
              <a:t>評量是以幫助學生學習成長為出發點，而每一次的評量都是一次再學習的機會。如果學生不斷從評量中學習，繼續加強他們的知識與學習能力（</a:t>
            </a:r>
            <a:r>
              <a:rPr lang="en-US" altLang="zh-TW" dirty="0"/>
              <a:t>learning how to learn</a:t>
            </a:r>
            <a:r>
              <a:rPr lang="zh-TW" altLang="en-US" dirty="0"/>
              <a:t>），則將來在別的課程或工作上，他們所學過的都是未來可以用得到的。就好比運動員總是不斷修正自己的動作以求表現更好，他們的動力來自於獲得更好的成績與不斷的掌聲。學校裡的學生也是一樣，不論他們是在學習闡釋一本小說、學著培養批判思考能力，或是去平衡一個季節性報表，都得有一個很清楚的學習標的，知道如何適時修正；這些就端賴不斷地評量與回饋，以提供方向和修正的方法。這些回饋可以來自教師，可以來自同儕，也可以是自評而得。適時的評量提供他們足夠的資訊與動機去繼續學習，繼續改進。</a:t>
            </a:r>
            <a:r>
              <a:rPr lang="zh-TW" altLang="en-US" sz="2900" b="1" u="sng" dirty="0"/>
              <a:t>評量是學習過程中的一環，是學習中的進行曲，而不是學習樂章的終止</a:t>
            </a:r>
            <a:r>
              <a:rPr lang="zh-TW" altLang="en-US" dirty="0"/>
              <a:t>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3351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 smtClean="0"/>
              <a:t>評量的向度與可能性</a:t>
            </a:r>
            <a:endParaRPr lang="zh-TW" altLang="en-US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620">
            <a:off x="523637" y="1855583"/>
            <a:ext cx="4089722" cy="306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0883">
            <a:off x="4727223" y="3454289"/>
            <a:ext cx="4618304" cy="346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直線圖說文字 1 3"/>
          <p:cNvSpPr/>
          <p:nvPr/>
        </p:nvSpPr>
        <p:spPr>
          <a:xfrm>
            <a:off x="6804248" y="1844825"/>
            <a:ext cx="1872208" cy="1183368"/>
          </a:xfrm>
          <a:prstGeom prst="borderCallout1">
            <a:avLst>
              <a:gd name="adj1" fmla="val 18750"/>
              <a:gd name="adj2" fmla="val -8333"/>
              <a:gd name="adj3" fmla="val 222108"/>
              <a:gd name="adj4" fmla="val -63333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</a:rPr>
              <a:t>師生共議評量</a:t>
            </a:r>
            <a:endParaRPr lang="zh-TW" alt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直線圖說文字 1 6"/>
          <p:cNvSpPr/>
          <p:nvPr/>
        </p:nvSpPr>
        <p:spPr>
          <a:xfrm>
            <a:off x="1619672" y="5186153"/>
            <a:ext cx="2016224" cy="1183368"/>
          </a:xfrm>
          <a:prstGeom prst="borderCallout1">
            <a:avLst>
              <a:gd name="adj1" fmla="val 19957"/>
              <a:gd name="adj2" fmla="val 22193"/>
              <a:gd name="adj3" fmla="val -42304"/>
              <a:gd name="adj4" fmla="val 14944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</a:rPr>
              <a:t>學習共同體</a:t>
            </a:r>
            <a:endParaRPr lang="zh-TW" alt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312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 smtClean="0"/>
              <a:t>評估量表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zh-TW" dirty="0"/>
          </a:p>
          <a:p>
            <a:endParaRPr lang="de-DE" altLang="zh-TW" dirty="0" smtClean="0"/>
          </a:p>
          <a:p>
            <a:endParaRPr lang="de-DE" altLang="zh-TW" dirty="0"/>
          </a:p>
          <a:p>
            <a:r>
              <a:rPr lang="zh-TW" altLang="en-US" dirty="0" smtClean="0"/>
              <a:t>評估量表</a:t>
            </a:r>
            <a:endParaRPr lang="de-DE" altLang="zh-TW" dirty="0" smtClean="0"/>
          </a:p>
          <a:p>
            <a:r>
              <a:rPr lang="de-DE" altLang="zh-TW" dirty="0" smtClean="0"/>
              <a:t>http</a:t>
            </a:r>
            <a:r>
              <a:rPr lang="de-DE" altLang="zh-TW" dirty="0"/>
              <a:t>://epaper.heeact.edu.tw/archive/2012/11/01/5889.aspx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911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評估表格</a:t>
            </a:r>
            <a:r>
              <a:rPr lang="en-US" altLang="zh-TW" dirty="0" smtClean="0"/>
              <a:t>4 x 3</a:t>
            </a:r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916832"/>
            <a:ext cx="8724639" cy="356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48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 smtClean="0"/>
              <a:t>例</a:t>
            </a:r>
            <a:r>
              <a:rPr lang="en-US" altLang="zh-TW" dirty="0" smtClean="0"/>
              <a:t>:</a:t>
            </a:r>
            <a:r>
              <a:rPr lang="zh-TW" altLang="en-US" dirty="0" smtClean="0"/>
              <a:t> 籃球</a:t>
            </a:r>
            <a:r>
              <a:rPr lang="en-US" altLang="zh-TW" dirty="0"/>
              <a:t>1</a:t>
            </a:r>
            <a:r>
              <a:rPr lang="zh-TW" altLang="en-US" dirty="0"/>
              <a:t>分鐘六定點兩人協力</a:t>
            </a:r>
            <a:r>
              <a:rPr lang="zh-TW" altLang="en-US" dirty="0" smtClean="0"/>
              <a:t>投籃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特定動作精熟導向</a:t>
            </a:r>
            <a:r>
              <a:rPr lang="en-US" altLang="zh-TW" dirty="0" smtClean="0"/>
              <a:t>/</a:t>
            </a:r>
            <a:r>
              <a:rPr lang="zh-TW" altLang="en-US" dirty="0" smtClean="0"/>
              <a:t>比賽情境</a:t>
            </a:r>
            <a:r>
              <a:rPr lang="en-US" altLang="zh-TW" dirty="0" smtClean="0"/>
              <a:t>/</a:t>
            </a:r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133600"/>
            <a:ext cx="61912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475656" y="5661248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/>
              <a:t>籃下三點各五球、中距離三點各五球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8587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籃球</a:t>
            </a:r>
            <a:r>
              <a:rPr lang="en-US" altLang="zh-TW" dirty="0"/>
              <a:t>1</a:t>
            </a:r>
            <a:r>
              <a:rPr lang="zh-TW" altLang="en-US" dirty="0"/>
              <a:t>分鐘六定點兩人協力投籃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插入</a:t>
            </a:r>
            <a:r>
              <a:rPr lang="zh-TW" altLang="en-US" dirty="0"/>
              <a:t>示範</a:t>
            </a:r>
            <a:r>
              <a:rPr lang="zh-TW" altLang="en-US" dirty="0" smtClean="0"/>
              <a:t>影片</a:t>
            </a:r>
            <a:r>
              <a:rPr lang="en-US" altLang="zh-TW" dirty="0" smtClean="0"/>
              <a:t>/</a:t>
            </a:r>
            <a:r>
              <a:rPr lang="zh-TW" altLang="en-US" dirty="0" smtClean="0"/>
              <a:t>文字說明</a:t>
            </a:r>
            <a:endParaRPr lang="en-US" altLang="zh-TW" dirty="0" smtClean="0"/>
          </a:p>
          <a:p>
            <a:r>
              <a:rPr lang="de-DE" altLang="zh-TW" dirty="0"/>
              <a:t>https://www.facebook.com/yiche.tao/videos/2315474048464342/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00984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/>
              <a:t>1</a:t>
            </a:r>
            <a:r>
              <a:rPr lang="zh-TW" altLang="en-US" b="1" dirty="0" smtClean="0"/>
              <a:t>分鐘、六定點、兩人協力籃球投籃</a:t>
            </a:r>
            <a:endParaRPr lang="zh-TW" altLang="en-US" b="1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6719747"/>
              </p:ext>
            </p:extLst>
          </p:nvPr>
        </p:nvGraphicFramePr>
        <p:xfrm>
          <a:off x="457200" y="1600200"/>
          <a:ext cx="8229602" cy="267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496"/>
                <a:gridCol w="1913346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明星球員等級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先發球員等級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最佳第六人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具籃球潛力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投籃完整度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OOOOO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規則理解度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兩人合作度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25/100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時間掌控度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前面投太快，後面剩太多時間，時間沒控制好。</a:t>
                      </a:r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053729"/>
              </p:ext>
            </p:extLst>
          </p:nvPr>
        </p:nvGraphicFramePr>
        <p:xfrm>
          <a:off x="971600" y="4509120"/>
          <a:ext cx="7427168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496"/>
                <a:gridCol w="6048672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投籃完整度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籃下、中距離投籃動作流暢、精準，善用全身協調執行細部出手動作，對籃球籃框籃板物理特性有深度了解。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規則理解度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完全遵受運動規則程度，並能善用規則特性。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兩人合作度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場上協調性極佳、並能即時溝通、動作做出調整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預測跑動移位、傳接球等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。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時間掌控度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充分感受時間流逝，並做出時間與動作合理分配。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6" name="五角星形 5"/>
          <p:cNvSpPr/>
          <p:nvPr/>
        </p:nvSpPr>
        <p:spPr>
          <a:xfrm>
            <a:off x="1907704" y="2420888"/>
            <a:ext cx="457200" cy="21602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五角星形 6"/>
          <p:cNvSpPr/>
          <p:nvPr/>
        </p:nvSpPr>
        <p:spPr>
          <a:xfrm>
            <a:off x="2592189" y="2406613"/>
            <a:ext cx="457200" cy="21602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五角星形 7"/>
          <p:cNvSpPr/>
          <p:nvPr/>
        </p:nvSpPr>
        <p:spPr>
          <a:xfrm>
            <a:off x="3288432" y="2406613"/>
            <a:ext cx="457200" cy="21602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71494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7211"/>
            <a:ext cx="4104456" cy="333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 smtClean="0"/>
              <a:t>比賽導向學習 </a:t>
            </a:r>
            <a:r>
              <a:rPr lang="en-US" altLang="zh-TW" b="1" dirty="0" smtClean="0"/>
              <a:t>(TGFU)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參與就是評量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endParaRPr lang="zh-TW" altLang="en-US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65073"/>
            <a:ext cx="5107632" cy="195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90416"/>
            <a:ext cx="2854821" cy="221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209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 smtClean="0"/>
              <a:t>用排球打手足球</a:t>
            </a:r>
            <a:r>
              <a:rPr lang="en-US" altLang="zh-TW" dirty="0" smtClean="0"/>
              <a:t>:</a:t>
            </a:r>
            <a:r>
              <a:rPr lang="zh-TW" altLang="en-US" dirty="0" smtClean="0"/>
              <a:t> 實際在練習排球低手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(</a:t>
            </a:r>
            <a:r>
              <a:rPr lang="zh-TW" altLang="en-US" dirty="0" smtClean="0"/>
              <a:t>創造與建構</a:t>
            </a:r>
            <a:r>
              <a:rPr lang="zh-TW" altLang="en-US" dirty="0" smtClean="0"/>
              <a:t>過程</a:t>
            </a:r>
            <a:r>
              <a:rPr lang="zh-TW" altLang="en-US" u="sng" dirty="0"/>
              <a:t>可以</a:t>
            </a:r>
            <a:r>
              <a:rPr lang="zh-TW" altLang="en-US" dirty="0" smtClean="0"/>
              <a:t>確認評量</a:t>
            </a:r>
            <a:r>
              <a:rPr lang="en-US" altLang="zh-TW" dirty="0" smtClean="0"/>
              <a:t>/</a:t>
            </a:r>
            <a:r>
              <a:rPr lang="zh-TW" altLang="en-US" dirty="0" smtClean="0"/>
              <a:t>學習品質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zh-TW" dirty="0" smtClean="0"/>
          </a:p>
          <a:p>
            <a:endParaRPr lang="de-DE" altLang="zh-TW" dirty="0"/>
          </a:p>
          <a:p>
            <a:r>
              <a:rPr lang="de-DE" altLang="zh-TW" dirty="0" smtClean="0"/>
              <a:t>https</a:t>
            </a:r>
            <a:r>
              <a:rPr lang="de-DE" altLang="zh-TW" dirty="0"/>
              <a:t>://www.facebook.com/yiche.tao/videos/2315606511784429/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1282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b="1" dirty="0"/>
              <a:t>比賽導向學習 </a:t>
            </a:r>
            <a:r>
              <a:rPr lang="en-US" altLang="zh-TW" b="1" dirty="0"/>
              <a:t>(</a:t>
            </a:r>
            <a:r>
              <a:rPr lang="en-US" altLang="zh-TW" b="1" dirty="0" smtClean="0"/>
              <a:t>TGFU)</a:t>
            </a:r>
            <a:r>
              <a:rPr lang="zh-TW" altLang="en-US" b="1" dirty="0" smtClean="0"/>
              <a:t>，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評量的意涵與實作</a:t>
            </a:r>
            <a:r>
              <a:rPr lang="en-US" altLang="zh-TW" b="1" dirty="0" smtClean="0"/>
              <a:t>?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5240337"/>
              </p:ext>
            </p:extLst>
          </p:nvPr>
        </p:nvGraphicFramePr>
        <p:xfrm>
          <a:off x="467544" y="1916832"/>
          <a:ext cx="8229601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480"/>
                <a:gridCol w="2057361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/>
                        <a:t>建立目標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/>
                        <a:t>具體學習目標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/>
                        <a:t>評量方式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/>
                        <a:t>評量對象</a:t>
                      </a:r>
                    </a:p>
                    <a:p>
                      <a:pPr algn="ctr"/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附註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/>
                        <a:t>勝利導向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/>
                        <a:t>團隊獲勝為王道</a:t>
                      </a:r>
                      <a:endParaRPr lang="en-US" altLang="zh-TW" b="1" dirty="0" smtClean="0"/>
                    </a:p>
                    <a:p>
                      <a:pPr algn="ctr"/>
                      <a:r>
                        <a:rPr lang="en-US" altLang="zh-TW" b="1" dirty="0" smtClean="0"/>
                        <a:t>(</a:t>
                      </a:r>
                      <a:r>
                        <a:rPr lang="zh-TW" altLang="en-US" b="1" dirty="0" smtClean="0"/>
                        <a:t>競爭版</a:t>
                      </a:r>
                      <a:r>
                        <a:rPr lang="en-US" altLang="zh-TW" b="1" dirty="0" smtClean="0"/>
                        <a:t>)</a:t>
                      </a:r>
                      <a:endParaRPr lang="zh-TW" altLang="en-US" b="1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/>
                        <a:t>誰決定了比賽結果</a:t>
                      </a:r>
                      <a:r>
                        <a:rPr lang="en-US" altLang="zh-TW" b="1" dirty="0" smtClean="0"/>
                        <a:t>/</a:t>
                      </a:r>
                      <a:r>
                        <a:rPr lang="zh-TW" altLang="en-US" b="1" dirty="0" smtClean="0"/>
                        <a:t>氣氛</a:t>
                      </a:r>
                      <a:r>
                        <a:rPr lang="en-US" altLang="zh-TW" b="1" dirty="0" smtClean="0"/>
                        <a:t>/</a:t>
                      </a:r>
                      <a:r>
                        <a:rPr lang="zh-TW" altLang="en-US" b="1" dirty="0" smtClean="0"/>
                        <a:t>過程</a:t>
                      </a:r>
                      <a:r>
                        <a:rPr lang="en-US" altLang="zh-TW" b="1" dirty="0" smtClean="0"/>
                        <a:t>/</a:t>
                      </a:r>
                      <a:r>
                        <a:rPr lang="zh-TW" altLang="en-US" b="1" dirty="0" smtClean="0"/>
                        <a:t>參與度</a:t>
                      </a:r>
                      <a:r>
                        <a:rPr lang="en-US" altLang="zh-TW" b="1" dirty="0" smtClean="0"/>
                        <a:t>?</a:t>
                      </a:r>
                    </a:p>
                    <a:p>
                      <a:pPr algn="ctr"/>
                      <a:endParaRPr lang="en-US" altLang="zh-TW" b="1" dirty="0" smtClean="0"/>
                    </a:p>
                    <a:p>
                      <a:pPr algn="ctr"/>
                      <a:endParaRPr lang="en-US" altLang="zh-TW" b="1" dirty="0" smtClean="0"/>
                    </a:p>
                    <a:p>
                      <a:pPr algn="ctr"/>
                      <a:endParaRPr lang="en-US" altLang="zh-TW" b="1" dirty="0" smtClean="0"/>
                    </a:p>
                    <a:p>
                      <a:pPr algn="ctr"/>
                      <a:r>
                        <a:rPr lang="zh-TW" altLang="en-US" b="1" dirty="0" smtClean="0">
                          <a:solidFill>
                            <a:srgbClr val="FF0000"/>
                          </a:solidFill>
                        </a:rPr>
                        <a:t>小組討論、回饋反思單、領導</a:t>
                      </a:r>
                      <a:r>
                        <a:rPr lang="en-US" altLang="zh-TW" b="1" dirty="0" smtClean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zh-TW" altLang="en-US" b="1" dirty="0" smtClean="0">
                          <a:solidFill>
                            <a:srgbClr val="FF0000"/>
                          </a:solidFill>
                        </a:rPr>
                        <a:t>跟隨。</a:t>
                      </a:r>
                      <a:endParaRPr lang="zh-TW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en-US" altLang="zh-TW" b="1" dirty="0" smtClean="0"/>
                    </a:p>
                    <a:p>
                      <a:pPr algn="ctr"/>
                      <a:endParaRPr lang="en-US" altLang="zh-TW" b="1" dirty="0" smtClean="0"/>
                    </a:p>
                    <a:p>
                      <a:pPr algn="ctr"/>
                      <a:r>
                        <a:rPr lang="zh-TW" altLang="en-US" b="1" dirty="0" smtClean="0"/>
                        <a:t>團隊、小組、到個人皆可</a:t>
                      </a:r>
                      <a:endParaRPr lang="zh-TW" altLang="en-US" b="1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zh-TW" altLang="en-US" dirty="0" smtClean="0"/>
                        <a:t>場地、規則、人數、性別等都可動態調整決定，關鍵在</a:t>
                      </a:r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r>
                        <a:rPr lang="en-US" altLang="zh-TW" b="1" dirty="0" smtClean="0">
                          <a:solidFill>
                            <a:srgbClr val="FF0000"/>
                          </a:solidFill>
                        </a:rPr>
                        <a:t>”</a:t>
                      </a:r>
                      <a:r>
                        <a:rPr lang="zh-TW" altLang="en-US" b="1" dirty="0" smtClean="0">
                          <a:solidFill>
                            <a:srgbClr val="FF0000"/>
                          </a:solidFill>
                        </a:rPr>
                        <a:t>學習到比賽</a:t>
                      </a:r>
                      <a:r>
                        <a:rPr lang="en-US" altLang="zh-TW" b="1" dirty="0" smtClean="0">
                          <a:solidFill>
                            <a:srgbClr val="FF0000"/>
                          </a:solidFill>
                        </a:rPr>
                        <a:t>?”</a:t>
                      </a:r>
                      <a:r>
                        <a:rPr lang="zh-TW" altLang="en-US" b="1" dirty="0" smtClean="0">
                          <a:solidFill>
                            <a:srgbClr val="FF0000"/>
                          </a:solidFill>
                        </a:rPr>
                        <a:t>。</a:t>
                      </a:r>
                      <a:endParaRPr lang="zh-TW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/>
                        <a:t>氣氛導向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/>
                        <a:t>團隊認同與凝聚力</a:t>
                      </a:r>
                      <a:r>
                        <a:rPr lang="en-US" altLang="zh-TW" b="1" dirty="0" smtClean="0"/>
                        <a:t>(</a:t>
                      </a:r>
                      <a:r>
                        <a:rPr lang="zh-TW" altLang="en-US" b="1" dirty="0" smtClean="0"/>
                        <a:t>歡樂版</a:t>
                      </a:r>
                      <a:r>
                        <a:rPr lang="en-US" altLang="zh-TW" b="1" dirty="0" smtClean="0"/>
                        <a:t>)</a:t>
                      </a:r>
                      <a:endParaRPr lang="zh-TW" alt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/>
                        <a:t>過程導向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/>
                        <a:t>動作規則理解</a:t>
                      </a:r>
                      <a:r>
                        <a:rPr lang="zh-TW" altLang="en-US" b="1" baseline="0" dirty="0" smtClean="0"/>
                        <a:t> </a:t>
                      </a:r>
                      <a:endParaRPr lang="en-US" altLang="zh-TW" b="1" baseline="0" dirty="0" smtClean="0"/>
                    </a:p>
                    <a:p>
                      <a:pPr algn="ctr"/>
                      <a:r>
                        <a:rPr lang="en-US" altLang="zh-TW" b="1" baseline="0" dirty="0" smtClean="0"/>
                        <a:t>(</a:t>
                      </a:r>
                      <a:r>
                        <a:rPr lang="zh-TW" altLang="en-US" b="1" baseline="0" dirty="0" smtClean="0"/>
                        <a:t>發展版</a:t>
                      </a:r>
                      <a:r>
                        <a:rPr lang="en-US" altLang="zh-TW" b="1" baseline="0" dirty="0" smtClean="0"/>
                        <a:t>)</a:t>
                      </a:r>
                      <a:endParaRPr lang="zh-TW" alt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/>
                        <a:t>團隊參與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/>
                        <a:t>運動技能落後者，對比賽情境的體驗與感受性</a:t>
                      </a:r>
                      <a:endParaRPr lang="en-US" altLang="zh-TW" b="1" dirty="0" smtClean="0"/>
                    </a:p>
                    <a:p>
                      <a:pPr algn="ctr"/>
                      <a:r>
                        <a:rPr lang="en-US" altLang="zh-TW" b="1" dirty="0" smtClean="0"/>
                        <a:t>(</a:t>
                      </a:r>
                      <a:r>
                        <a:rPr lang="zh-TW" altLang="en-US" b="1" dirty="0" smtClean="0"/>
                        <a:t>支持版</a:t>
                      </a:r>
                      <a:r>
                        <a:rPr lang="en-US" altLang="zh-TW" b="1" dirty="0" smtClean="0"/>
                        <a:t>)</a:t>
                      </a:r>
                      <a:endParaRPr lang="zh-TW" alt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2267744" y="6021288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師生都是評量</a:t>
            </a:r>
            <a:r>
              <a:rPr lang="zh-TW" altLang="en-US" b="1" dirty="0" smtClean="0"/>
              <a:t>者、但需留意分數帶來的社會效應。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468768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首先我們來解構體育課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 smtClean="0"/>
              <a:t>三年每學期都有兩節課</a:t>
            </a:r>
            <a:endParaRPr lang="en-US" altLang="zh-TW" sz="2800" b="1" dirty="0" smtClean="0"/>
          </a:p>
          <a:p>
            <a:r>
              <a:rPr lang="zh-TW" altLang="en-US" sz="2800" b="1" dirty="0"/>
              <a:t>每節</a:t>
            </a:r>
            <a:r>
              <a:rPr lang="zh-TW" altLang="en-US" sz="2800" b="1" dirty="0" smtClean="0"/>
              <a:t>課</a:t>
            </a:r>
            <a:r>
              <a:rPr lang="en-US" altLang="zh-TW" sz="2800" b="1" dirty="0" smtClean="0"/>
              <a:t>45</a:t>
            </a:r>
            <a:r>
              <a:rPr lang="zh-TW" altLang="en-US" sz="2800" b="1" dirty="0" smtClean="0"/>
              <a:t>到</a:t>
            </a:r>
            <a:r>
              <a:rPr lang="en-US" altLang="zh-TW" sz="2800" b="1" dirty="0" smtClean="0"/>
              <a:t>50</a:t>
            </a:r>
            <a:r>
              <a:rPr lang="zh-TW" altLang="en-US" sz="2800" b="1" dirty="0" smtClean="0"/>
              <a:t>分鐘</a:t>
            </a:r>
            <a:endParaRPr lang="en-US" altLang="zh-TW" sz="2800" b="1" dirty="0" smtClean="0"/>
          </a:p>
          <a:p>
            <a:r>
              <a:rPr lang="zh-TW" altLang="en-US" sz="2800" b="1" dirty="0"/>
              <a:t>大致一</a:t>
            </a:r>
            <a:r>
              <a:rPr lang="zh-TW" altLang="en-US" sz="2800" b="1" dirty="0" smtClean="0"/>
              <a:t>學期來說，大概</a:t>
            </a:r>
            <a:r>
              <a:rPr lang="en-US" altLang="zh-TW" sz="2800" b="1" dirty="0" smtClean="0"/>
              <a:t>1700</a:t>
            </a:r>
            <a:r>
              <a:rPr lang="zh-TW" altLang="en-US" sz="2800" b="1" dirty="0" smtClean="0"/>
              <a:t>分鐘上下</a:t>
            </a:r>
            <a:endParaRPr lang="en-US" altLang="zh-TW" sz="2800" b="1" dirty="0" smtClean="0"/>
          </a:p>
          <a:p>
            <a:r>
              <a:rPr lang="zh-TW" altLang="en-US" sz="2800" b="1" dirty="0"/>
              <a:t>非正式另</a:t>
            </a:r>
            <a:r>
              <a:rPr lang="zh-TW" altLang="en-US" sz="2800" b="1" dirty="0" smtClean="0"/>
              <a:t>計 </a:t>
            </a:r>
            <a:r>
              <a:rPr lang="en-US" altLang="zh-TW" sz="2800" b="1" dirty="0" smtClean="0"/>
              <a:t>(</a:t>
            </a:r>
            <a:r>
              <a:rPr lang="zh-TW" altLang="en-US" sz="2800" b="1" dirty="0" smtClean="0"/>
              <a:t>通常這效益最驚人</a:t>
            </a:r>
            <a:r>
              <a:rPr lang="en-US" altLang="zh-TW" sz="2800" b="1" dirty="0" smtClean="0"/>
              <a:t>)</a:t>
            </a:r>
          </a:p>
          <a:p>
            <a:r>
              <a:rPr lang="zh-TW" altLang="en-US" sz="2800" b="1" dirty="0"/>
              <a:t>就一個</a:t>
            </a:r>
            <a:r>
              <a:rPr lang="zh-TW" altLang="en-US" sz="2800" b="1" dirty="0" smtClean="0"/>
              <a:t>學生來說，他</a:t>
            </a:r>
            <a:r>
              <a:rPr lang="en-US" altLang="zh-TW" sz="2800" b="1" dirty="0" smtClean="0"/>
              <a:t>/</a:t>
            </a:r>
            <a:r>
              <a:rPr lang="zh-TW" altLang="en-US" sz="2800" b="1" dirty="0" smtClean="0"/>
              <a:t>她可能在正式上課時間，能受到你的召喚、薰陶或荼毒的時間是計算的出來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不過，</a:t>
            </a:r>
            <a:endParaRPr lang="en-US" altLang="zh-TW" sz="2800" b="1" dirty="0" smtClean="0"/>
          </a:p>
          <a:p>
            <a:pPr marL="0" indent="0">
              <a:buNone/>
            </a:pPr>
            <a:r>
              <a:rPr lang="zh-TW" altLang="en-US" sz="2800" b="1" dirty="0">
                <a:solidFill>
                  <a:srgbClr val="C00000"/>
                </a:solidFill>
              </a:rPr>
              <a:t> </a:t>
            </a:r>
            <a:r>
              <a:rPr lang="zh-TW" altLang="en-US" sz="2800" b="1" dirty="0" smtClean="0">
                <a:solidFill>
                  <a:srgbClr val="C00000"/>
                </a:solidFill>
              </a:rPr>
              <a:t>    </a:t>
            </a:r>
            <a:r>
              <a:rPr lang="en-US" altLang="zh-TW" sz="2800" b="1" dirty="0" smtClean="0">
                <a:solidFill>
                  <a:srgbClr val="C00000"/>
                </a:solidFill>
              </a:rPr>
              <a:t>“</a:t>
            </a:r>
            <a:r>
              <a:rPr lang="zh-TW" altLang="en-US" sz="3600" b="1" dirty="0" smtClean="0">
                <a:solidFill>
                  <a:srgbClr val="C00000"/>
                </a:solidFill>
              </a:rPr>
              <a:t>如果有緣，那可能是一個複利公式</a:t>
            </a:r>
            <a:r>
              <a:rPr lang="en-US" altLang="zh-TW" sz="3600" b="1" dirty="0" smtClean="0">
                <a:solidFill>
                  <a:srgbClr val="C0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1844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師生製作運動冠軍戒指</a:t>
            </a:r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280831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65546"/>
            <a:ext cx="1584176" cy="280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78" y="2256287"/>
            <a:ext cx="2290462" cy="41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415" y="1827069"/>
            <a:ext cx="2227563" cy="297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12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生活科技跨體育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製作桌球發球機 </a:t>
            </a:r>
            <a:r>
              <a:rPr lang="en-US" altLang="zh-TW" dirty="0" smtClean="0"/>
              <a:t>(</a:t>
            </a:r>
            <a:r>
              <a:rPr lang="zh-TW" altLang="en-US" dirty="0" smtClean="0"/>
              <a:t>圖示與影片</a:t>
            </a:r>
            <a:r>
              <a:rPr lang="en-US" altLang="zh-TW" dirty="0" smtClean="0"/>
              <a:t>)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2856"/>
            <a:ext cx="5868144" cy="440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665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評量當然也可以手作呈現，看別科怎麼做</a:t>
            </a:r>
            <a:endParaRPr lang="zh-TW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406" y="1600200"/>
            <a:ext cx="67211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85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一個行政教師、水火箭、與運動會的故事</a:t>
            </a:r>
            <a:endParaRPr lang="zh-TW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242" y="1600200"/>
            <a:ext cx="649951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187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另一個數學老師向量與定向越野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altLang="zh-TW" dirty="0"/>
              <a:t>https://www.facebook.com/100000150202683/videos/pcb.2371361786212138/2371790972835886/?type=3&amp;theater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92059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體育老師手</a:t>
            </a:r>
            <a:r>
              <a:rPr lang="zh-TW" altLang="en-US" dirty="0"/>
              <a:t>做</a:t>
            </a:r>
            <a:r>
              <a:rPr lang="zh-TW" altLang="en-US" dirty="0" smtClean="0"/>
              <a:t>跨欄欄架</a:t>
            </a:r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3" y="1600200"/>
            <a:ext cx="733353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8582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這不也是跨領域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00">
            <a:off x="457200" y="1723121"/>
            <a:ext cx="4567061" cy="25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68960"/>
            <a:ext cx="3952639" cy="222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783">
            <a:off x="1081318" y="4536843"/>
            <a:ext cx="3981306" cy="2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9357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學習檔案歷程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術科導向趨勢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(</a:t>
            </a:r>
            <a:r>
              <a:rPr lang="zh-TW" altLang="en-US" dirty="0" smtClean="0"/>
              <a:t>個人性到社會性、單一性到複雜性、教師導向到學習者導向</a:t>
            </a:r>
            <a:r>
              <a:rPr lang="en-US" altLang="zh-TW" dirty="0" smtClean="0"/>
              <a:t>)</a:t>
            </a:r>
          </a:p>
          <a:p>
            <a:pPr marL="0" indent="0">
              <a:buNone/>
            </a:pPr>
            <a:endParaRPr lang="en-US" altLang="zh-TW" dirty="0" smtClean="0"/>
          </a:p>
          <a:p>
            <a:r>
              <a:rPr lang="zh-TW" altLang="en-US" dirty="0"/>
              <a:t>評量</a:t>
            </a:r>
            <a:r>
              <a:rPr lang="zh-TW" altLang="en-US" dirty="0" smtClean="0"/>
              <a:t>內容的多變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筆試</a:t>
            </a:r>
            <a:r>
              <a:rPr lang="zh-TW" altLang="en-US" dirty="0"/>
              <a:t>、口頭報告、書面報告、參與運動相關賽事、運動參與、動作展</a:t>
            </a:r>
            <a:r>
              <a:rPr lang="zh-TW" altLang="en-US" dirty="0" smtClean="0"/>
              <a:t>演、小論文、作品</a:t>
            </a:r>
            <a:endParaRPr lang="zh-TW" altLang="en-US" dirty="0"/>
          </a:p>
          <a:p>
            <a:endParaRPr lang="en-US" altLang="zh-TW" dirty="0" smtClean="0"/>
          </a:p>
          <a:p>
            <a:r>
              <a:rPr lang="zh-TW" altLang="en-US" dirty="0"/>
              <a:t>給分上</a:t>
            </a:r>
            <a:r>
              <a:rPr lang="zh-TW" altLang="en-US" dirty="0" smtClean="0"/>
              <a:t>的比例</a:t>
            </a:r>
            <a:r>
              <a:rPr lang="en-US" altLang="zh-TW" dirty="0" smtClean="0"/>
              <a:t>?</a:t>
            </a:r>
            <a:r>
              <a:rPr lang="zh-TW" altLang="en-US" dirty="0" smtClean="0"/>
              <a:t> 訊息</a:t>
            </a:r>
            <a:r>
              <a:rPr lang="en-US" altLang="zh-TW" dirty="0" smtClean="0"/>
              <a:t>?</a:t>
            </a:r>
            <a:endParaRPr lang="en-US" altLang="zh-TW" dirty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24962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學習歷程檔案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https://ws.moe.edu.tw/001/Upload/23/relfile/8006/55624/274d7544-905b-4b43-af8a-9d7c0428a14c.pdf</a:t>
            </a:r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Q: </a:t>
            </a:r>
            <a:r>
              <a:rPr lang="zh-TW" altLang="en-US" dirty="0" smtClean="0"/>
              <a:t>體育如何因應教育趨勢</a:t>
            </a:r>
            <a:r>
              <a:rPr lang="en-US" altLang="zh-TW" dirty="0" smtClean="0"/>
              <a:t>?  </a:t>
            </a:r>
            <a:r>
              <a:rPr lang="zh-TW" altLang="en-US" dirty="0" smtClean="0"/>
              <a:t>體育</a:t>
            </a:r>
            <a:r>
              <a:rPr lang="zh-TW" altLang="en-US" dirty="0"/>
              <a:t>與</a:t>
            </a:r>
            <a:r>
              <a:rPr lang="zh-TW" altLang="en-US" dirty="0" smtClean="0"/>
              <a:t>升學</a:t>
            </a:r>
            <a:r>
              <a:rPr lang="zh-TW" altLang="en-US" dirty="0"/>
              <a:t>如何</a:t>
            </a:r>
            <a:r>
              <a:rPr lang="zh-TW" altLang="en-US" dirty="0" smtClean="0"/>
              <a:t>相輔相成</a:t>
            </a:r>
            <a:r>
              <a:rPr lang="en-US" altLang="zh-TW" dirty="0" smtClean="0"/>
              <a:t>?</a:t>
            </a:r>
          </a:p>
          <a:p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A: </a:t>
            </a:r>
            <a:r>
              <a:rPr lang="zh-TW" altLang="en-US" dirty="0" smtClean="0"/>
              <a:t>國內外非</a:t>
            </a:r>
            <a:r>
              <a:rPr lang="zh-TW" altLang="en-US" dirty="0"/>
              <a:t>體育類別</a:t>
            </a:r>
            <a:r>
              <a:rPr lang="zh-TW" altLang="en-US" dirty="0" smtClean="0"/>
              <a:t>科系而言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體適能個人數據、運動賽會參與證明、跨領域參與紀錄</a:t>
            </a:r>
            <a:endParaRPr lang="en-US" altLang="zh-TW" dirty="0" smtClean="0"/>
          </a:p>
          <a:p>
            <a:r>
              <a:rPr lang="zh-TW" altLang="en-US" dirty="0" smtClean="0"/>
              <a:t>國內外體育運動</a:t>
            </a:r>
            <a:r>
              <a:rPr lang="zh-TW" altLang="en-US" dirty="0"/>
              <a:t>相關科系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</a:t>
            </a:r>
            <a:r>
              <a:rPr lang="zh-TW" altLang="en-US" dirty="0" smtClean="0"/>
              <a:t>體育學</a:t>
            </a:r>
            <a:r>
              <a:rPr lang="en-US" altLang="zh-TW" dirty="0" smtClean="0"/>
              <a:t>/</a:t>
            </a:r>
            <a:r>
              <a:rPr lang="zh-TW" altLang="en-US" dirty="0" smtClean="0"/>
              <a:t>術成績、訓練日誌、跨領域參與紀錄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</a:t>
            </a:r>
            <a:r>
              <a:rPr lang="zh-TW" altLang="en-US" b="1" dirty="0" smtClean="0">
                <a:solidFill>
                  <a:srgbClr val="FF0000"/>
                </a:solidFill>
              </a:rPr>
              <a:t>學生</a:t>
            </a:r>
            <a:r>
              <a:rPr lang="zh-TW" altLang="en-US" b="1" dirty="0">
                <a:solidFill>
                  <a:srgbClr val="FF0000"/>
                </a:solidFill>
              </a:rPr>
              <a:t>大</a:t>
            </a:r>
            <a:r>
              <a:rPr lang="zh-TW" altLang="en-US" b="1" dirty="0" smtClean="0">
                <a:solidFill>
                  <a:srgbClr val="FF0000"/>
                </a:solidFill>
              </a:rPr>
              <a:t>數據資料庫建立可能性</a:t>
            </a:r>
            <a:r>
              <a:rPr lang="en-US" altLang="zh-TW" b="1" dirty="0" smtClean="0">
                <a:solidFill>
                  <a:srgbClr val="FF0000"/>
                </a:solidFill>
              </a:rPr>
              <a:t>?</a:t>
            </a:r>
            <a:endParaRPr lang="en-US" altLang="zh-TW" b="1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712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b="1" dirty="0" smtClean="0"/>
              <a:t>動作技術</a:t>
            </a:r>
            <a:r>
              <a:rPr lang="en-US" altLang="zh-TW" b="1" dirty="0" smtClean="0"/>
              <a:t>/</a:t>
            </a:r>
            <a:r>
              <a:rPr lang="zh-TW" altLang="en-US" b="1" dirty="0" smtClean="0"/>
              <a:t>報告</a:t>
            </a:r>
            <a:r>
              <a:rPr lang="en-US" altLang="zh-TW" b="1" dirty="0" smtClean="0"/>
              <a:t>/</a:t>
            </a:r>
            <a:r>
              <a:rPr lang="zh-TW" altLang="en-US" b="1" dirty="0" smtClean="0"/>
              <a:t>作品實作以外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紙</a:t>
            </a:r>
            <a:r>
              <a:rPr lang="zh-TW" altLang="en-US" b="1" dirty="0"/>
              <a:t>筆測驗</a:t>
            </a:r>
            <a:r>
              <a:rPr lang="zh-TW" altLang="en-US" b="1" dirty="0" smtClean="0"/>
              <a:t>，體育筆試可以怎麼出</a:t>
            </a:r>
            <a:r>
              <a:rPr lang="en-US" altLang="zh-TW" b="1" dirty="0" smtClean="0"/>
              <a:t>?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運動規則、運動技術知識、到底如何出</a:t>
            </a:r>
            <a:r>
              <a:rPr lang="en-US" altLang="zh-TW" dirty="0" smtClean="0"/>
              <a:t>?</a:t>
            </a:r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展現出廣度、深度</a:t>
            </a:r>
            <a:r>
              <a:rPr lang="en-US" altLang="zh-TW" dirty="0" smtClean="0"/>
              <a:t>?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具文化性、歷史感、科學力</a:t>
            </a:r>
            <a:r>
              <a:rPr lang="en-US" altLang="zh-TW" dirty="0" smtClean="0"/>
              <a:t>?</a:t>
            </a:r>
          </a:p>
          <a:p>
            <a:pPr marL="0" indent="0">
              <a:buNone/>
            </a:pPr>
            <a:r>
              <a:rPr lang="zh-TW" altLang="en-US" dirty="0" smtClean="0"/>
              <a:t>   能掌握區域性、在地性、跨國性甚至全球化</a:t>
            </a:r>
            <a:r>
              <a:rPr lang="en-US" altLang="zh-TW" dirty="0" smtClean="0"/>
              <a:t>?</a:t>
            </a:r>
          </a:p>
          <a:p>
            <a:pPr marL="0" indent="0">
              <a:buNone/>
            </a:pPr>
            <a:r>
              <a:rPr lang="zh-TW" altLang="en-US" dirty="0" smtClean="0"/>
              <a:t>   上達太空</a:t>
            </a:r>
            <a:r>
              <a:rPr lang="en-US" altLang="zh-TW" dirty="0" smtClean="0"/>
              <a:t>?</a:t>
            </a:r>
            <a:r>
              <a:rPr lang="zh-TW" altLang="en-US" dirty="0" smtClean="0"/>
              <a:t> 下接地氣</a:t>
            </a:r>
            <a:r>
              <a:rPr lang="en-US" altLang="zh-TW" dirty="0" smtClean="0"/>
              <a:t>?</a:t>
            </a:r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有興趣嗎</a:t>
            </a:r>
            <a:r>
              <a:rPr lang="en-US" altLang="zh-TW" dirty="0" smtClean="0"/>
              <a:t>?</a:t>
            </a:r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學生在意嗎</a:t>
            </a:r>
            <a:r>
              <a:rPr lang="en-US" altLang="zh-TW" dirty="0" smtClean="0"/>
              <a:t>?</a:t>
            </a:r>
          </a:p>
          <a:p>
            <a:pPr marL="0" indent="0">
              <a:buNone/>
            </a:pPr>
            <a:r>
              <a:rPr lang="zh-TW" altLang="en-US" dirty="0" smtClean="0"/>
              <a:t>   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3493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From cradle to the grave…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zh-TW" dirty="0">
                <a:hlinkClick r:id="rId2"/>
              </a:rPr>
              <a:t>https://</a:t>
            </a:r>
            <a:r>
              <a:rPr lang="de-DE" altLang="zh-TW" dirty="0" smtClean="0">
                <a:hlinkClick r:id="rId2"/>
              </a:rPr>
              <a:t>www.youtube.com/watch?v=PJ6sU-LWdpk</a:t>
            </a:r>
            <a:endParaRPr lang="de-DE" altLang="zh-TW" dirty="0" smtClean="0"/>
          </a:p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1452"/>
            <a:ext cx="6516216" cy="455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7374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 smtClean="0"/>
              <a:t>體育以外的人在想甚麼</a:t>
            </a:r>
            <a:r>
              <a:rPr lang="en-US" altLang="zh-TW" b="1" dirty="0" smtClean="0"/>
              <a:t>?</a:t>
            </a:r>
            <a:br>
              <a:rPr lang="en-US" altLang="zh-TW" b="1" dirty="0" smtClean="0"/>
            </a:br>
            <a:r>
              <a:rPr lang="zh-TW" altLang="en-US" b="1" dirty="0" smtClean="0"/>
              <a:t>別的學科他們在想甚麼</a:t>
            </a:r>
            <a:r>
              <a:rPr lang="en-US" altLang="zh-TW" b="1" dirty="0" smtClean="0"/>
              <a:t>?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3600" b="1" dirty="0" smtClean="0"/>
          </a:p>
          <a:p>
            <a:endParaRPr lang="en-US" altLang="zh-TW" sz="3600" b="1" dirty="0"/>
          </a:p>
          <a:p>
            <a:r>
              <a:rPr lang="zh-TW" altLang="en-US" sz="3600" b="1" dirty="0" smtClean="0"/>
              <a:t>他們的課本長甚麼樣子</a:t>
            </a:r>
            <a:r>
              <a:rPr lang="en-US" altLang="zh-TW" sz="3600" b="1" dirty="0" smtClean="0"/>
              <a:t>?</a:t>
            </a:r>
          </a:p>
          <a:p>
            <a:r>
              <a:rPr lang="zh-TW" altLang="en-US" sz="3600" b="1" dirty="0" smtClean="0"/>
              <a:t>考卷長甚麼樣子</a:t>
            </a:r>
            <a:r>
              <a:rPr lang="en-US" altLang="zh-TW" sz="3600" b="1" dirty="0" smtClean="0"/>
              <a:t>?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5038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地理人文</a:t>
            </a:r>
            <a:r>
              <a:rPr lang="zh-TW" altLang="en-US" dirty="0" smtClean="0"/>
              <a:t>知識考題，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透過時事性運動賽事包裝呈現</a:t>
            </a:r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700809"/>
            <a:ext cx="8229600" cy="433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13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640960" cy="903312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總統任期、中央部會權力、人民權力限縮等，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可以如何在體育運動考題類似呈現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348880"/>
            <a:ext cx="8229600" cy="426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41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歷史考題，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運動考題如何歷史呈現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037481"/>
            <a:ext cx="8229600" cy="40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83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語言在體育考卷如何情境化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037481"/>
            <a:ext cx="8229600" cy="40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62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如何扣到素養所謂的</a:t>
            </a:r>
            <a:r>
              <a:rPr lang="zh-TW" altLang="en-US" dirty="0"/>
              <a:t> </a:t>
            </a:r>
            <a:r>
              <a:rPr lang="en-US" altLang="zh-TW" dirty="0" smtClean="0"/>
              <a:t>“</a:t>
            </a:r>
            <a:r>
              <a:rPr lang="zh-TW" altLang="en-US" dirty="0" smtClean="0"/>
              <a:t>標準</a:t>
            </a:r>
            <a:r>
              <a:rPr lang="en-US" altLang="zh-TW" smtClean="0"/>
              <a:t>”?</a:t>
            </a:r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14" y="1556792"/>
            <a:ext cx="5092834" cy="462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12813"/>
            <a:ext cx="3600400" cy="495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50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85680"/>
            <a:ext cx="2416696" cy="17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 smtClean="0"/>
              <a:t>我的體育筆試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b="1" u="sng" dirty="0" smtClean="0">
                <a:solidFill>
                  <a:srgbClr val="00B050"/>
                </a:solidFill>
              </a:rPr>
              <a:t>出題前</a:t>
            </a:r>
            <a:r>
              <a:rPr lang="en-US" altLang="zh-TW" b="1" u="sng" dirty="0" smtClean="0">
                <a:solidFill>
                  <a:srgbClr val="00B050"/>
                </a:solidFill>
              </a:rPr>
              <a:t>:</a:t>
            </a:r>
            <a:r>
              <a:rPr lang="zh-TW" altLang="en-US" b="1" u="sng" dirty="0" smtClean="0">
                <a:solidFill>
                  <a:srgbClr val="00B050"/>
                </a:solidFill>
              </a:rPr>
              <a:t> </a:t>
            </a:r>
            <a:endParaRPr lang="en-US" altLang="zh-TW" b="1" u="sng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B050"/>
                </a:solidFill>
              </a:rPr>
              <a:t>上課情境 </a:t>
            </a:r>
            <a:r>
              <a:rPr lang="en-US" altLang="zh-TW" b="1" dirty="0" smtClean="0">
                <a:solidFill>
                  <a:srgbClr val="00B050"/>
                </a:solidFill>
              </a:rPr>
              <a:t>(</a:t>
            </a:r>
            <a:r>
              <a:rPr lang="zh-TW" altLang="en-US" b="1" dirty="0" smtClean="0">
                <a:solidFill>
                  <a:srgbClr val="00B050"/>
                </a:solidFill>
              </a:rPr>
              <a:t>師生互動、節氣、</a:t>
            </a:r>
            <a:r>
              <a:rPr lang="en-US" altLang="zh-TW" b="1" dirty="0" smtClean="0">
                <a:solidFill>
                  <a:srgbClr val="00B050"/>
                </a:solidFill>
              </a:rPr>
              <a:t>TGFU</a:t>
            </a:r>
            <a:r>
              <a:rPr lang="zh-TW" altLang="en-US" b="1" dirty="0" smtClean="0">
                <a:solidFill>
                  <a:srgbClr val="00B050"/>
                </a:solidFill>
              </a:rPr>
              <a:t>、校內外體育運</a:t>
            </a:r>
            <a:endParaRPr lang="en-US" altLang="zh-TW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00B050"/>
                </a:solidFill>
              </a:rPr>
              <a:t> </a:t>
            </a:r>
            <a:r>
              <a:rPr lang="zh-TW" altLang="en-US" b="1" dirty="0" smtClean="0">
                <a:solidFill>
                  <a:srgbClr val="00B050"/>
                </a:solidFill>
              </a:rPr>
              <a:t>             動事件等</a:t>
            </a:r>
            <a:r>
              <a:rPr lang="en-US" altLang="zh-TW" b="1" dirty="0" smtClean="0">
                <a:solidFill>
                  <a:srgbClr val="00B050"/>
                </a:solidFill>
              </a:rPr>
              <a:t>)</a:t>
            </a:r>
            <a:r>
              <a:rPr lang="zh-TW" altLang="en-US" b="1" dirty="0" smtClean="0">
                <a:solidFill>
                  <a:srgbClr val="00B050"/>
                </a:solidFill>
              </a:rPr>
              <a:t>、口頭提示、教科書複習等。</a:t>
            </a:r>
            <a:endParaRPr lang="en-US" altLang="zh-TW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altLang="zh-TW" b="1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b="1" u="sng" dirty="0" smtClean="0">
                <a:solidFill>
                  <a:schemeClr val="tx2">
                    <a:lumMod val="50000"/>
                  </a:schemeClr>
                </a:solidFill>
              </a:rPr>
              <a:t>考試時觀察</a:t>
            </a:r>
            <a:r>
              <a:rPr lang="en-US" altLang="zh-TW" b="1" u="sng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zh-TW" altLang="en-US" b="1" u="sng" dirty="0" smtClean="0">
                <a:solidFill>
                  <a:schemeClr val="tx2">
                    <a:lumMod val="50000"/>
                  </a:schemeClr>
                </a:solidFill>
              </a:rPr>
              <a:t>   </a:t>
            </a:r>
            <a:endParaRPr lang="en-US" altLang="zh-TW" b="1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</a:rPr>
              <a:t>考生</a:t>
            </a:r>
            <a:r>
              <a:rPr lang="en-US" altLang="zh-TW" b="1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</a:rPr>
              <a:t>被迫</a:t>
            </a:r>
            <a:r>
              <a:rPr lang="en-US" altLang="zh-TW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</a:rPr>
              <a:t>專注、老師看著我的表情。</a:t>
            </a:r>
            <a:endParaRPr lang="en-US" altLang="zh-TW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b="1" u="sng" dirty="0" smtClean="0">
                <a:solidFill>
                  <a:srgbClr val="C00000"/>
                </a:solidFill>
              </a:rPr>
              <a:t>隨機訪談</a:t>
            </a:r>
            <a:r>
              <a:rPr lang="en-US" altLang="zh-TW" b="1" u="sng" dirty="0" smtClean="0">
                <a:solidFill>
                  <a:srgbClr val="C00000"/>
                </a:solidFill>
              </a:rPr>
              <a:t>:</a:t>
            </a:r>
            <a:r>
              <a:rPr lang="zh-TW" altLang="en-US" b="1" u="sng" dirty="0">
                <a:solidFill>
                  <a:srgbClr val="C00000"/>
                </a:solidFill>
              </a:rPr>
              <a:t>  </a:t>
            </a:r>
            <a:endParaRPr lang="en-US" altLang="zh-TW" b="1" u="sng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C00000"/>
                </a:solidFill>
              </a:rPr>
              <a:t>“</a:t>
            </a:r>
            <a:r>
              <a:rPr lang="zh-TW" altLang="en-US" b="1" dirty="0">
                <a:solidFill>
                  <a:srgbClr val="C00000"/>
                </a:solidFill>
              </a:rPr>
              <a:t>選擇題描述很妙”、“老師你出的很難”、 “為什麼有英文”、 “文章不錯</a:t>
            </a:r>
            <a:r>
              <a:rPr lang="zh-TW" altLang="en-US" b="1" dirty="0" smtClean="0">
                <a:solidFill>
                  <a:srgbClr val="C00000"/>
                </a:solidFill>
              </a:rPr>
              <a:t>”、</a:t>
            </a:r>
            <a:r>
              <a:rPr lang="en-US" altLang="zh-TW" b="1" dirty="0" smtClean="0">
                <a:solidFill>
                  <a:srgbClr val="C00000"/>
                </a:solidFill>
              </a:rPr>
              <a:t>“</a:t>
            </a:r>
            <a:r>
              <a:rPr lang="zh-TW" altLang="en-US" b="1" dirty="0" smtClean="0">
                <a:solidFill>
                  <a:srgbClr val="C00000"/>
                </a:solidFill>
              </a:rPr>
              <a:t>其實仔細寫沒那麼難</a:t>
            </a:r>
            <a:r>
              <a:rPr lang="en-US" altLang="zh-TW" b="1" dirty="0" smtClean="0">
                <a:solidFill>
                  <a:srgbClr val="C00000"/>
                </a:solidFill>
              </a:rPr>
              <a:t>”</a:t>
            </a:r>
            <a:r>
              <a:rPr lang="zh-TW" altLang="en-US" b="1" dirty="0" smtClean="0">
                <a:solidFill>
                  <a:srgbClr val="C00000"/>
                </a:solidFill>
              </a:rPr>
              <a:t>、 </a:t>
            </a:r>
            <a:r>
              <a:rPr lang="en-US" altLang="zh-TW" b="1" dirty="0" smtClean="0">
                <a:solidFill>
                  <a:srgbClr val="C00000"/>
                </a:solidFill>
              </a:rPr>
              <a:t>“</a:t>
            </a:r>
            <a:r>
              <a:rPr lang="zh-TW" altLang="en-US" b="1" dirty="0" smtClean="0">
                <a:solidFill>
                  <a:srgbClr val="C00000"/>
                </a:solidFill>
              </a:rPr>
              <a:t>原來體育可以這樣出</a:t>
            </a:r>
            <a:r>
              <a:rPr lang="en-US" altLang="zh-TW" b="1" dirty="0" smtClean="0">
                <a:solidFill>
                  <a:srgbClr val="C00000"/>
                </a:solidFill>
              </a:rPr>
              <a:t>”</a:t>
            </a:r>
            <a:r>
              <a:rPr lang="zh-TW" altLang="en-US" b="1" dirty="0" smtClean="0">
                <a:solidFill>
                  <a:srgbClr val="C00000"/>
                </a:solidFill>
              </a:rPr>
              <a:t>等</a:t>
            </a:r>
            <a:r>
              <a:rPr lang="en-US" altLang="zh-TW" b="1" dirty="0">
                <a:solidFill>
                  <a:srgbClr val="C00000"/>
                </a:solidFill>
              </a:rPr>
              <a:t>….</a:t>
            </a:r>
          </a:p>
          <a:p>
            <a:pPr marL="0" indent="0">
              <a:buNone/>
            </a:pPr>
            <a:r>
              <a:rPr lang="zh-TW" altLang="en-US" dirty="0" smtClean="0"/>
              <a:t> 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結果</a:t>
            </a:r>
            <a:r>
              <a:rPr lang="en-US" altLang="zh-TW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zh-TW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2060"/>
                </a:solidFill>
              </a:rPr>
              <a:t>考試時間大約</a:t>
            </a:r>
            <a:r>
              <a:rPr lang="en-US" altLang="zh-TW" b="1" dirty="0" smtClean="0">
                <a:solidFill>
                  <a:srgbClr val="002060"/>
                </a:solidFill>
              </a:rPr>
              <a:t>35</a:t>
            </a:r>
            <a:r>
              <a:rPr lang="zh-TW" altLang="en-US" b="1" dirty="0" smtClean="0">
                <a:solidFill>
                  <a:srgbClr val="002060"/>
                </a:solidFill>
              </a:rPr>
              <a:t>分</a:t>
            </a:r>
            <a:r>
              <a:rPr lang="en-US" altLang="zh-TW" b="1" dirty="0" smtClean="0">
                <a:solidFill>
                  <a:srgbClr val="002060"/>
                </a:solidFill>
              </a:rPr>
              <a:t>-50</a:t>
            </a:r>
            <a:r>
              <a:rPr lang="zh-TW" altLang="en-US" b="1" dirty="0" smtClean="0">
                <a:solidFill>
                  <a:srgbClr val="002060"/>
                </a:solidFill>
              </a:rPr>
              <a:t>分左右，各班成績落在</a:t>
            </a:r>
            <a:r>
              <a:rPr lang="en-US" altLang="zh-TW" b="1" dirty="0" smtClean="0">
                <a:solidFill>
                  <a:srgbClr val="002060"/>
                </a:solidFill>
              </a:rPr>
              <a:t>60-80</a:t>
            </a:r>
            <a:r>
              <a:rPr lang="zh-TW" altLang="en-US" b="1" dirty="0" smtClean="0">
                <a:solidFill>
                  <a:srgbClr val="002060"/>
                </a:solidFill>
              </a:rPr>
              <a:t>分間。</a:t>
            </a:r>
            <a:endParaRPr lang="en-US" altLang="zh-TW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2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運動</a:t>
            </a:r>
            <a:r>
              <a:rPr lang="zh-TW" altLang="en-US" dirty="0"/>
              <a:t>與</a:t>
            </a:r>
            <a:r>
              <a:rPr lang="zh-TW" altLang="en-US" dirty="0" smtClean="0"/>
              <a:t>社群網路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altLang="zh-TW" dirty="0">
                <a:hlinkClick r:id="rId2"/>
              </a:rPr>
              <a:t>https://www.facebook.com/groups/558329470898437</a:t>
            </a:r>
            <a:r>
              <a:rPr lang="de-DE" altLang="zh-TW" dirty="0" smtClean="0">
                <a:hlinkClick r:id="rId2"/>
              </a:rPr>
              <a:t>/</a:t>
            </a:r>
            <a:endParaRPr lang="de-DE" altLang="zh-TW" dirty="0" smtClean="0"/>
          </a:p>
          <a:p>
            <a:endParaRPr lang="de-DE" altLang="zh-TW" dirty="0"/>
          </a:p>
          <a:p>
            <a:pPr marL="0" indent="0">
              <a:buNone/>
            </a:pPr>
            <a:r>
              <a:rPr lang="zh-TW" altLang="en-US" dirty="0"/>
              <a:t>六度分隔理論看運動社群網路經營策略</a:t>
            </a:r>
          </a:p>
          <a:p>
            <a:pPr marL="0" indent="0">
              <a:buNone/>
            </a:pPr>
            <a:r>
              <a:rPr lang="zh-TW" altLang="en-US" dirty="0" smtClean="0"/>
              <a:t>陶以哲</a:t>
            </a:r>
            <a:endParaRPr lang="zh-TW" altLang="en-US" dirty="0"/>
          </a:p>
          <a:p>
            <a:pPr marL="0" indent="0">
              <a:buNone/>
            </a:pPr>
            <a:r>
              <a:rPr lang="zh-TW" altLang="en-US" dirty="0" smtClean="0"/>
              <a:t>運動</a:t>
            </a:r>
            <a:r>
              <a:rPr lang="zh-TW" altLang="en-US" dirty="0"/>
              <a:t>管理 ； </a:t>
            </a:r>
            <a:r>
              <a:rPr lang="en-US" altLang="zh-TW" dirty="0"/>
              <a:t>32</a:t>
            </a:r>
            <a:r>
              <a:rPr lang="zh-TW" altLang="en-US" dirty="0"/>
              <a:t>期 </a:t>
            </a:r>
            <a:r>
              <a:rPr lang="en-US" altLang="zh-TW" dirty="0"/>
              <a:t>(2016 / 04 / 01) </a:t>
            </a:r>
            <a:r>
              <a:rPr lang="zh-TW" altLang="en-US" dirty="0"/>
              <a:t>， </a:t>
            </a:r>
            <a:r>
              <a:rPr lang="en-US" altLang="zh-TW" dirty="0"/>
              <a:t>P31 </a:t>
            </a:r>
            <a:r>
              <a:rPr lang="en-US" altLang="zh-TW" dirty="0" smtClean="0"/>
              <a:t>– 40</a:t>
            </a:r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</a:t>
            </a:r>
            <a:r>
              <a:rPr lang="de-DE" altLang="zh-TW" dirty="0" smtClean="0"/>
              <a:t>http</a:t>
            </a:r>
            <a:r>
              <a:rPr lang="de-DE" altLang="zh-TW" dirty="0"/>
              <a:t>://www.airitilibrary.com/Publication/alDetailedMesh?docid=18148972-201604-201610270017-201610270017-31-40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9189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運動與微電影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根基於</a:t>
            </a:r>
            <a:r>
              <a:rPr lang="en-US" altLang="zh-TW" dirty="0" smtClean="0"/>
              <a:t>Maker</a:t>
            </a:r>
            <a:r>
              <a:rPr lang="zh-TW" altLang="en-US" dirty="0" smtClean="0"/>
              <a:t>趨勢、希冀透過運動元素，發揮師生自由、自律、創意、活力運動微電影。</a:t>
            </a:r>
            <a:endParaRPr lang="de-DE" altLang="zh-TW" dirty="0" smtClean="0"/>
          </a:p>
          <a:p>
            <a:pPr marL="0" indent="0">
              <a:buNone/>
            </a:pPr>
            <a:r>
              <a:rPr lang="zh-TW" altLang="en-US" dirty="0" smtClean="0"/>
              <a:t>   </a:t>
            </a:r>
            <a:r>
              <a:rPr lang="de-DE" altLang="zh-TW" dirty="0" smtClean="0">
                <a:hlinkClick r:id="rId2"/>
              </a:rPr>
              <a:t>https</a:t>
            </a:r>
            <a:r>
              <a:rPr lang="de-DE" altLang="zh-TW" dirty="0">
                <a:hlinkClick r:id="rId2"/>
              </a:rPr>
              <a:t>://www.facebook.com/groups/759425827413574</a:t>
            </a:r>
            <a:r>
              <a:rPr lang="de-DE" altLang="zh-TW" dirty="0" smtClean="0">
                <a:hlinkClick r:id="rId2"/>
              </a:rPr>
              <a:t>/</a:t>
            </a:r>
            <a:endParaRPr lang="de-DE" altLang="zh-TW" dirty="0" smtClean="0"/>
          </a:p>
          <a:p>
            <a:pPr marL="0" indent="0">
              <a:buNone/>
            </a:pPr>
            <a:endParaRPr lang="de-DE" altLang="zh-TW" dirty="0"/>
          </a:p>
          <a:p>
            <a:pPr marL="0" indent="0">
              <a:buNone/>
            </a:pPr>
            <a:r>
              <a:rPr lang="zh-TW" altLang="en-US" dirty="0"/>
              <a:t>運動管理 ； </a:t>
            </a:r>
            <a:r>
              <a:rPr lang="en-US" altLang="zh-TW" dirty="0"/>
              <a:t>32</a:t>
            </a:r>
            <a:r>
              <a:rPr lang="zh-TW" altLang="en-US" dirty="0"/>
              <a:t>期 </a:t>
            </a:r>
            <a:r>
              <a:rPr lang="en-US" altLang="zh-TW" dirty="0"/>
              <a:t>(2016 / 04 / 01) </a:t>
            </a:r>
            <a:r>
              <a:rPr lang="zh-TW" altLang="en-US" dirty="0"/>
              <a:t>， </a:t>
            </a:r>
            <a:r>
              <a:rPr lang="en-US" altLang="zh-TW" dirty="0"/>
              <a:t>P31 – 40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727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運動與媒體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將教育</a:t>
            </a:r>
            <a:r>
              <a:rPr lang="en-US" altLang="zh-TW" dirty="0" smtClean="0"/>
              <a:t>/</a:t>
            </a:r>
            <a:r>
              <a:rPr lang="zh-TW" altLang="en-US" dirty="0" smtClean="0"/>
              <a:t>體育運動</a:t>
            </a:r>
            <a:r>
              <a:rPr lang="en-US" altLang="zh-TW" dirty="0" smtClean="0"/>
              <a:t>/</a:t>
            </a:r>
            <a:r>
              <a:rPr lang="zh-TW" altLang="en-US" dirty="0" smtClean="0"/>
              <a:t>社會觀察等反思感受，訴諸於平面媒體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例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教育是甚麼</a:t>
            </a:r>
            <a:r>
              <a:rPr lang="en-US" altLang="zh-TW" dirty="0" smtClean="0"/>
              <a:t>?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zh-TW" altLang="en-US" dirty="0" smtClean="0"/>
              <a:t>天下雜誌</a:t>
            </a:r>
            <a:r>
              <a:rPr lang="en-US" altLang="zh-TW" dirty="0" smtClean="0"/>
              <a:t>)</a:t>
            </a:r>
          </a:p>
          <a:p>
            <a:pPr marL="0" indent="0">
              <a:buNone/>
            </a:pPr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opinion.cw.com.tw/blog/profile/52/article/669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東奧正名</a:t>
            </a:r>
            <a:r>
              <a:rPr lang="en-US" altLang="zh-TW" dirty="0" smtClean="0"/>
              <a:t>?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zh-TW" altLang="en-US" dirty="0" smtClean="0"/>
              <a:t>蘋果日報</a:t>
            </a:r>
            <a:r>
              <a:rPr lang="en-US" altLang="zh-TW" dirty="0" smtClean="0"/>
              <a:t>)</a:t>
            </a:r>
            <a:r>
              <a:rPr lang="zh-TW" altLang="en-US" dirty="0" smtClean="0"/>
              <a:t> </a:t>
            </a:r>
            <a:r>
              <a:rPr lang="de-DE" altLang="zh-TW" dirty="0" smtClean="0">
                <a:hlinkClick r:id="rId3"/>
              </a:rPr>
              <a:t>https</a:t>
            </a:r>
            <a:r>
              <a:rPr lang="de-DE" altLang="zh-TW" dirty="0">
                <a:hlinkClick r:id="rId3"/>
              </a:rPr>
              <a:t>://tw.appledaily.com/new/realtime/20181115/1466447</a:t>
            </a:r>
            <a:r>
              <a:rPr lang="de-DE" altLang="zh-TW" dirty="0" smtClean="0">
                <a:hlinkClick r:id="rId3"/>
              </a:rPr>
              <a:t>/</a:t>
            </a:r>
            <a:endParaRPr lang="de-DE" altLang="zh-TW" dirty="0" smtClean="0"/>
          </a:p>
          <a:p>
            <a:pPr marL="0" indent="0">
              <a:buNone/>
            </a:pPr>
            <a:r>
              <a:rPr lang="zh-TW" altLang="en-US" dirty="0" smtClean="0"/>
              <a:t>體育課</a:t>
            </a:r>
            <a:r>
              <a:rPr lang="en-US" altLang="zh-TW" dirty="0" smtClean="0"/>
              <a:t>/</a:t>
            </a:r>
            <a:r>
              <a:rPr lang="zh-TW" altLang="en-US" dirty="0" smtClean="0"/>
              <a:t>體育設施再思索</a:t>
            </a:r>
            <a:r>
              <a:rPr lang="en-US" altLang="zh-TW" dirty="0" smtClean="0"/>
              <a:t>?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zh-TW" altLang="en-US" dirty="0" smtClean="0"/>
              <a:t>風傳媒</a:t>
            </a:r>
            <a:r>
              <a:rPr lang="en-US" altLang="zh-TW" dirty="0" smtClean="0"/>
              <a:t>)</a:t>
            </a:r>
            <a:r>
              <a:rPr lang="zh-TW" altLang="en-US" dirty="0" smtClean="0"/>
              <a:t> </a:t>
            </a:r>
            <a:r>
              <a:rPr lang="de-DE" altLang="zh-TW" dirty="0" smtClean="0">
                <a:hlinkClick r:id="rId4"/>
              </a:rPr>
              <a:t>https</a:t>
            </a:r>
            <a:r>
              <a:rPr lang="de-DE" altLang="zh-TW" dirty="0">
                <a:hlinkClick r:id="rId4"/>
              </a:rPr>
              <a:t>://</a:t>
            </a:r>
            <a:r>
              <a:rPr lang="de-DE" altLang="zh-TW" dirty="0" smtClean="0">
                <a:hlinkClick r:id="rId4"/>
              </a:rPr>
              <a:t>www.storm.mg/article/1007888</a:t>
            </a:r>
            <a:endParaRPr lang="de-DE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532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當體育運動領域名稱持續流變</a:t>
            </a:r>
            <a:r>
              <a:rPr lang="en-US" altLang="zh-TW" b="1" dirty="0" smtClean="0"/>
              <a:t>….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                                  </a:t>
            </a:r>
            <a:r>
              <a:rPr lang="en-US" altLang="zh-TW" b="1" dirty="0" smtClean="0"/>
              <a:t>…..</a:t>
            </a:r>
            <a:r>
              <a:rPr lang="zh-TW" altLang="en-US" b="1" dirty="0" smtClean="0"/>
              <a:t>市場永遠當道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</a:rPr>
              <a:t>從國內外體育相關科系名稱變化</a:t>
            </a:r>
            <a:endParaRPr lang="en-US" altLang="zh-TW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7030A0"/>
                </a:solidFill>
              </a:rPr>
              <a:t> </a:t>
            </a:r>
            <a:r>
              <a:rPr lang="en-US" altLang="zh-TW" b="1" dirty="0" smtClean="0">
                <a:solidFill>
                  <a:srgbClr val="7030A0"/>
                </a:solidFill>
              </a:rPr>
              <a:t>Physical Education</a:t>
            </a:r>
            <a:r>
              <a:rPr lang="en-US" altLang="zh-TW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 e.g., Human Movement</a:t>
            </a:r>
            <a:r>
              <a:rPr lang="zh-TW" altLang="en-US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altLang="zh-TW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Studies, Kinesiology, Sports Management, Recreation, Tourism, Nutrition)…</a:t>
            </a:r>
          </a:p>
          <a:p>
            <a:pPr marL="0" indent="0">
              <a:buNone/>
            </a:pPr>
            <a:endParaRPr lang="en-US" altLang="zh-TW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體育系所 </a:t>
            </a:r>
            <a:r>
              <a:rPr lang="en-US" altLang="zh-TW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zh-TW" alt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例</a:t>
            </a:r>
            <a:r>
              <a:rPr lang="en-US" altLang="zh-TW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:</a:t>
            </a:r>
            <a:r>
              <a:rPr lang="zh-TW" alt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 運動科學、運動競技、運動休閒、運動餐旅 </a:t>
            </a:r>
            <a:endParaRPr lang="en-US" altLang="zh-TW" b="1" dirty="0" smtClean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altLang="zh-TW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          </a:t>
            </a:r>
            <a:r>
              <a:rPr lang="zh-TW" alt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管理系所</a:t>
            </a:r>
            <a:r>
              <a:rPr lang="en-US" altLang="zh-TW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…(</a:t>
            </a:r>
            <a:r>
              <a:rPr lang="zh-TW" alt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例</a:t>
            </a:r>
            <a:r>
              <a:rPr lang="en-US" altLang="zh-TW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:</a:t>
            </a:r>
            <a:r>
              <a:rPr lang="zh-TW" alt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師大體育系 </a:t>
            </a:r>
            <a:r>
              <a:rPr lang="en-US" altLang="zh-TW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zh-TW" alt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師大體育與運動科學系</a:t>
            </a:r>
            <a:r>
              <a:rPr lang="en-US" altLang="zh-TW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)</a:t>
            </a:r>
          </a:p>
          <a:p>
            <a:pPr marL="0" indent="0">
              <a:buNone/>
            </a:pPr>
            <a:r>
              <a:rPr lang="en-US" altLang="zh-TW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endParaRPr lang="en-US" altLang="zh-TW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B050"/>
                </a:solidFill>
              </a:rPr>
              <a:t>                     籠統</a:t>
            </a:r>
            <a:r>
              <a:rPr lang="en-US" altLang="zh-TW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zh-TW" alt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分門別類</a:t>
            </a:r>
            <a:r>
              <a:rPr lang="en-US" altLang="zh-TW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zh-TW" altLang="en-US" b="1" dirty="0" smtClean="0">
                <a:solidFill>
                  <a:srgbClr val="00B050"/>
                </a:solidFill>
              </a:rPr>
              <a:t>跨領域範疇</a:t>
            </a:r>
            <a:endParaRPr lang="en-US" altLang="zh-TW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altLang="zh-TW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altLang="zh-TW" b="1" dirty="0" smtClean="0">
                <a:solidFill>
                  <a:srgbClr val="00B050"/>
                </a:solidFill>
              </a:rPr>
              <a:t>                     </a:t>
            </a:r>
            <a:r>
              <a:rPr lang="zh-TW" altLang="en-US" b="1" dirty="0" smtClean="0">
                <a:solidFill>
                  <a:srgbClr val="00B050"/>
                </a:solidFill>
              </a:rPr>
              <a:t>真實</a:t>
            </a:r>
            <a:r>
              <a:rPr lang="zh-TW" altLang="en-US" b="1" dirty="0">
                <a:solidFill>
                  <a:srgbClr val="00B050"/>
                </a:solidFill>
              </a:rPr>
              <a:t>社會</a:t>
            </a:r>
            <a:r>
              <a:rPr lang="zh-TW" altLang="en-US" b="1" dirty="0" smtClean="0">
                <a:solidFill>
                  <a:srgbClr val="00B050"/>
                </a:solidFill>
              </a:rPr>
              <a:t>脈絡</a:t>
            </a:r>
            <a:r>
              <a:rPr lang="en-US" altLang="zh-TW" b="1" dirty="0" smtClean="0">
                <a:solidFill>
                  <a:srgbClr val="00B050"/>
                </a:solidFill>
              </a:rPr>
              <a:t>/</a:t>
            </a:r>
            <a:r>
              <a:rPr lang="zh-TW" altLang="en-US" b="1" dirty="0" smtClean="0">
                <a:solidFill>
                  <a:srgbClr val="00B050"/>
                </a:solidFill>
              </a:rPr>
              <a:t>理論擺盪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859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b="1" dirty="0" smtClean="0"/>
              <a:t>體育課教學體悟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適度的與外界保持訊息暢通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理解區域以至全球的體育運動發展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理解台灣全體與局部的體育運動狀態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解讀學校本身的生態特性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試</a:t>
            </a:r>
            <a:r>
              <a:rPr lang="zh-TW" altLang="en-US" b="1" dirty="0">
                <a:solidFill>
                  <a:srgbClr val="FF0000"/>
                </a:solidFill>
              </a:rPr>
              <a:t>著從專業與跨</a:t>
            </a:r>
            <a:r>
              <a:rPr lang="zh-TW" altLang="en-US" b="1" dirty="0" smtClean="0">
                <a:solidFill>
                  <a:srgbClr val="FF0000"/>
                </a:solidFill>
              </a:rPr>
              <a:t>領域觀點檢視體育課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並回到教育、生活甚至生命觀點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持續檢視自身過往生命史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保持</a:t>
            </a:r>
            <a:r>
              <a:rPr lang="zh-TW" altLang="en-US" b="1" dirty="0">
                <a:solidFill>
                  <a:srgbClr val="FF0000"/>
                </a:solidFill>
              </a:rPr>
              <a:t>熱情</a:t>
            </a:r>
          </a:p>
        </p:txBody>
      </p:sp>
    </p:spTree>
    <p:extLst>
      <p:ext uri="{BB962C8B-B14F-4D97-AF65-F5344CB8AC3E}">
        <p14:creationId xmlns:p14="http://schemas.microsoft.com/office/powerpoint/2010/main" val="15566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建議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200" b="1" dirty="0" smtClean="0">
                <a:solidFill>
                  <a:srgbClr val="002060"/>
                </a:solidFill>
              </a:rPr>
              <a:t>檢視自我生命史</a:t>
            </a:r>
            <a:endParaRPr lang="en-US" altLang="zh-TW" sz="3200" b="1" dirty="0" smtClean="0">
              <a:solidFill>
                <a:srgbClr val="002060"/>
              </a:solidFill>
            </a:endParaRPr>
          </a:p>
          <a:p>
            <a:r>
              <a:rPr lang="zh-TW" altLang="en-US" sz="3200" b="1" dirty="0" smtClean="0">
                <a:solidFill>
                  <a:srgbClr val="002060"/>
                </a:solidFill>
              </a:rPr>
              <a:t>檢視環境 </a:t>
            </a:r>
            <a:r>
              <a:rPr lang="en-US" altLang="zh-TW" sz="3200" b="1" dirty="0" smtClean="0">
                <a:solidFill>
                  <a:srgbClr val="002060"/>
                </a:solidFill>
              </a:rPr>
              <a:t>(</a:t>
            </a:r>
            <a:r>
              <a:rPr lang="zh-TW" altLang="en-US" sz="3200" b="1" dirty="0" smtClean="0">
                <a:solidFill>
                  <a:srgbClr val="002060"/>
                </a:solidFill>
              </a:rPr>
              <a:t>校園社會</a:t>
            </a:r>
            <a:r>
              <a:rPr lang="en-US" altLang="zh-TW" sz="3200" b="1" dirty="0" smtClean="0">
                <a:solidFill>
                  <a:srgbClr val="002060"/>
                </a:solidFill>
              </a:rPr>
              <a:t>/</a:t>
            </a:r>
            <a:r>
              <a:rPr lang="zh-TW" altLang="en-US" sz="3200" b="1" dirty="0" smtClean="0">
                <a:solidFill>
                  <a:srgbClr val="002060"/>
                </a:solidFill>
              </a:rPr>
              <a:t>物理環境特性</a:t>
            </a:r>
            <a:r>
              <a:rPr lang="en-US" altLang="zh-TW" sz="3200" b="1" dirty="0" smtClean="0">
                <a:solidFill>
                  <a:srgbClr val="002060"/>
                </a:solidFill>
              </a:rPr>
              <a:t>)</a:t>
            </a:r>
            <a:r>
              <a:rPr lang="zh-TW" altLang="en-US" sz="3200" b="1" dirty="0" smtClean="0">
                <a:solidFill>
                  <a:srgbClr val="002060"/>
                </a:solidFill>
              </a:rPr>
              <a:t>、區域發展、全球趨勢</a:t>
            </a:r>
            <a:endParaRPr lang="en-US" altLang="zh-TW" sz="3200" b="1" dirty="0" smtClean="0">
              <a:solidFill>
                <a:srgbClr val="002060"/>
              </a:solidFill>
            </a:endParaRPr>
          </a:p>
          <a:p>
            <a:r>
              <a:rPr lang="zh-TW" altLang="en-US" sz="3200" b="1" dirty="0" smtClean="0">
                <a:solidFill>
                  <a:srgbClr val="002060"/>
                </a:solidFill>
              </a:rPr>
              <a:t>評量應考慮深度</a:t>
            </a:r>
            <a:r>
              <a:rPr lang="zh-TW" altLang="en-US" sz="3200" b="1" dirty="0">
                <a:solidFill>
                  <a:srgbClr val="002060"/>
                </a:solidFill>
              </a:rPr>
              <a:t>、</a:t>
            </a:r>
            <a:r>
              <a:rPr lang="zh-TW" altLang="en-US" sz="3200" b="1" dirty="0" smtClean="0">
                <a:solidFill>
                  <a:srgbClr val="002060"/>
                </a:solidFill>
              </a:rPr>
              <a:t>廣度、實際、理想、生態效度</a:t>
            </a:r>
            <a:endParaRPr lang="en-US" altLang="zh-TW" sz="3200" b="1" dirty="0" smtClean="0">
              <a:solidFill>
                <a:srgbClr val="002060"/>
              </a:solidFill>
            </a:endParaRPr>
          </a:p>
          <a:p>
            <a:r>
              <a:rPr lang="zh-TW" altLang="en-US" sz="3200" b="1" dirty="0">
                <a:solidFill>
                  <a:srgbClr val="002060"/>
                </a:solidFill>
              </a:rPr>
              <a:t>欣賞</a:t>
            </a:r>
            <a:r>
              <a:rPr lang="zh-TW" altLang="en-US" sz="3200" b="1" dirty="0" smtClean="0">
                <a:solidFill>
                  <a:srgbClr val="002060"/>
                </a:solidFill>
              </a:rPr>
              <a:t>別人</a:t>
            </a:r>
            <a:r>
              <a:rPr lang="zh-TW" altLang="en-US" sz="3200" b="1" dirty="0">
                <a:solidFill>
                  <a:srgbClr val="002060"/>
                </a:solidFill>
              </a:rPr>
              <a:t>在做</a:t>
            </a:r>
            <a:r>
              <a:rPr lang="zh-TW" altLang="en-US" sz="3200" b="1" dirty="0" smtClean="0">
                <a:solidFill>
                  <a:srgbClr val="002060"/>
                </a:solidFill>
              </a:rPr>
              <a:t>甚麼、反思自己能做甚麼</a:t>
            </a:r>
            <a:endParaRPr lang="en-US" altLang="zh-TW" sz="3200" b="1" dirty="0" smtClean="0">
              <a:solidFill>
                <a:srgbClr val="002060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577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b="1" dirty="0" smtClean="0"/>
              <a:t>關鍵是</a:t>
            </a:r>
            <a:r>
              <a:rPr lang="en-US" altLang="zh-TW" b="1" dirty="0" smtClean="0"/>
              <a:t>: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問題</a:t>
            </a:r>
            <a:r>
              <a:rPr lang="zh-TW" altLang="en-US" b="1" dirty="0" smtClean="0"/>
              <a:t>是甚麼</a:t>
            </a:r>
            <a:r>
              <a:rPr lang="en-US" altLang="zh-TW" b="1" dirty="0" smtClean="0"/>
              <a:t>?</a:t>
            </a:r>
            <a:r>
              <a:rPr lang="zh-TW" altLang="en-US" b="1" dirty="0" smtClean="0"/>
              <a:t> </a:t>
            </a:r>
            <a:r>
              <a:rPr lang="zh-TW" altLang="en-US" b="1" dirty="0" smtClean="0"/>
              <a:t>如何</a:t>
            </a:r>
            <a:r>
              <a:rPr lang="zh-TW" altLang="en-US" b="1" dirty="0" smtClean="0"/>
              <a:t>解決</a:t>
            </a:r>
            <a:r>
              <a:rPr lang="en-US" altLang="zh-TW" b="1" dirty="0" smtClean="0"/>
              <a:t>?</a:t>
            </a:r>
            <a:r>
              <a:rPr lang="zh-TW" altLang="en-US" b="1" dirty="0" smtClean="0"/>
              <a:t>未來的挑戰</a:t>
            </a:r>
            <a:r>
              <a:rPr lang="en-US" altLang="zh-TW" b="1" dirty="0" smtClean="0"/>
              <a:t>?</a:t>
            </a:r>
            <a:endParaRPr lang="zh-TW" altLang="en-US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171" y="1479333"/>
            <a:ext cx="3930005" cy="256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436689" cy="314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24944"/>
            <a:ext cx="2736304" cy="365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44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 smtClean="0"/>
              <a:t>試作</a:t>
            </a:r>
            <a:r>
              <a:rPr lang="en-US" altLang="zh-TW" b="1" dirty="0" smtClean="0"/>
              <a:t>:</a:t>
            </a:r>
            <a:r>
              <a:rPr lang="zh-TW" altLang="en-US" b="1" dirty="0" smtClean="0"/>
              <a:t> 如何透過校園情境、跨領域不同教科書，發展出具生態效度的體育筆試考題 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rgbClr val="002060"/>
                </a:solidFill>
              </a:rPr>
              <a:t>試作</a:t>
            </a:r>
            <a:r>
              <a:rPr lang="zh-TW" altLang="en-US" b="1" dirty="0" smtClean="0">
                <a:solidFill>
                  <a:srgbClr val="002060"/>
                </a:solidFill>
              </a:rPr>
              <a:t>一、</a:t>
            </a:r>
            <a:endParaRPr lang="en-US" altLang="zh-TW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002060"/>
                </a:solidFill>
              </a:rPr>
              <a:t>請各組分享、討論各校物理環境、校園文化、體育比賽、體育進度等，發展出校本特性的體育筆試題目。</a:t>
            </a:r>
            <a:endParaRPr lang="en-US" altLang="zh-TW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bg2">
                    <a:lumMod val="10000"/>
                  </a:schemeClr>
                </a:solidFill>
              </a:rPr>
              <a:t>試作二、</a:t>
            </a:r>
            <a:endParaRPr lang="en-US" altLang="zh-TW" b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zh-TW" altLang="en-US" b="1" dirty="0">
                <a:solidFill>
                  <a:schemeClr val="bg2">
                    <a:lumMod val="10000"/>
                  </a:schemeClr>
                </a:solidFill>
              </a:rPr>
              <a:t>請各</a:t>
            </a:r>
            <a:r>
              <a:rPr lang="zh-TW" altLang="en-US" b="1" dirty="0" smtClean="0">
                <a:solidFill>
                  <a:schemeClr val="bg2">
                    <a:lumMod val="10000"/>
                  </a:schemeClr>
                </a:solidFill>
              </a:rPr>
              <a:t>組瀏覽各科目教科書，看是否能跨領域整合下，看是否能發展出體育核心元素的筆試題目。</a:t>
            </a:r>
            <a:endParaRPr lang="en-US" altLang="zh-TW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dirty="0" smtClean="0"/>
              <a:t>  </a:t>
            </a:r>
            <a:r>
              <a:rPr lang="zh-TW" altLang="en-US" b="1" dirty="0" smtClean="0"/>
              <a:t>例</a:t>
            </a:r>
            <a:r>
              <a:rPr lang="en-US" altLang="zh-TW" b="1" dirty="0" smtClean="0"/>
              <a:t>:</a:t>
            </a:r>
            <a:r>
              <a:rPr lang="zh-TW" altLang="en-US" b="1" dirty="0" smtClean="0"/>
              <a:t> 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 smtClean="0"/>
              <a:t>體育</a:t>
            </a:r>
            <a:r>
              <a:rPr lang="en-US" altLang="zh-TW" b="1" dirty="0" smtClean="0"/>
              <a:t>/</a:t>
            </a:r>
            <a:r>
              <a:rPr lang="zh-TW" altLang="en-US" b="1" dirty="0" smtClean="0"/>
              <a:t>國文、體育</a:t>
            </a:r>
            <a:r>
              <a:rPr lang="en-US" altLang="zh-TW" b="1" dirty="0" smtClean="0"/>
              <a:t>/</a:t>
            </a:r>
            <a:r>
              <a:rPr lang="zh-TW" altLang="en-US" b="1" dirty="0" smtClean="0"/>
              <a:t>英文、體育</a:t>
            </a:r>
            <a:r>
              <a:rPr lang="en-US" altLang="zh-TW" b="1" dirty="0" smtClean="0"/>
              <a:t>/</a:t>
            </a:r>
            <a:r>
              <a:rPr lang="zh-TW" altLang="en-US" b="1" dirty="0" smtClean="0"/>
              <a:t>數學、體育</a:t>
            </a:r>
            <a:r>
              <a:rPr lang="en-US" altLang="zh-TW" b="1" dirty="0" smtClean="0"/>
              <a:t>/</a:t>
            </a:r>
            <a:r>
              <a:rPr lang="zh-TW" altLang="en-US" b="1" dirty="0" smtClean="0"/>
              <a:t>社會、體育</a:t>
            </a:r>
            <a:r>
              <a:rPr lang="en-US" altLang="zh-TW" b="1" dirty="0" smtClean="0"/>
              <a:t>/</a:t>
            </a:r>
            <a:r>
              <a:rPr lang="zh-TW" altLang="en-US" b="1" dirty="0" smtClean="0"/>
              <a:t>自然</a:t>
            </a:r>
            <a:r>
              <a:rPr lang="en-US" altLang="zh-TW" b="1" dirty="0" smtClean="0"/>
              <a:t>…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zh-TW" altLang="en-US" dirty="0" smtClean="0"/>
              <a:t>然後，我們來互相吐槽傷害看看 </a:t>
            </a:r>
            <a:r>
              <a:rPr lang="en-US" altLang="zh-TW" dirty="0" smtClean="0"/>
              <a:t>^_^…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215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2318657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473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主體或客體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zh-TW" dirty="0" smtClean="0"/>
          </a:p>
          <a:p>
            <a:r>
              <a:rPr lang="zh-TW" altLang="en-US" dirty="0" smtClean="0"/>
              <a:t>如何解決低手控球問題</a:t>
            </a:r>
            <a:r>
              <a:rPr lang="en-US" altLang="zh-TW" dirty="0" smtClean="0"/>
              <a:t>?</a:t>
            </a:r>
          </a:p>
          <a:p>
            <a:r>
              <a:rPr lang="zh-TW" altLang="en-US" dirty="0"/>
              <a:t>如何</a:t>
            </a:r>
            <a:r>
              <a:rPr lang="zh-TW" altLang="en-US" dirty="0" smtClean="0"/>
              <a:t>解決發球腳踩線問題</a:t>
            </a:r>
            <a:r>
              <a:rPr lang="en-US" altLang="zh-TW" dirty="0" smtClean="0"/>
              <a:t>?</a:t>
            </a:r>
          </a:p>
          <a:p>
            <a:r>
              <a:rPr lang="zh-TW" altLang="en-US" dirty="0" smtClean="0"/>
              <a:t>如何解決排球接發球問題</a:t>
            </a:r>
            <a:r>
              <a:rPr lang="en-US" altLang="zh-TW" dirty="0" smtClean="0"/>
              <a:t>?</a:t>
            </a:r>
          </a:p>
          <a:p>
            <a:r>
              <a:rPr lang="zh-TW" altLang="en-US" dirty="0"/>
              <a:t>如何</a:t>
            </a:r>
            <a:r>
              <a:rPr lang="zh-TW" altLang="en-US" dirty="0" smtClean="0"/>
              <a:t>解決團隊組合進攻不順問題</a:t>
            </a:r>
            <a:r>
              <a:rPr lang="en-US" altLang="zh-TW" dirty="0" smtClean="0"/>
              <a:t>?</a:t>
            </a:r>
          </a:p>
          <a:p>
            <a:r>
              <a:rPr lang="zh-TW" altLang="en-US" dirty="0"/>
              <a:t>如何</a:t>
            </a:r>
            <a:r>
              <a:rPr lang="zh-TW" altLang="en-US" dirty="0" smtClean="0"/>
              <a:t>解決學校體育課雨天沒排球場地問題</a:t>
            </a:r>
            <a:r>
              <a:rPr lang="en-US" altLang="zh-TW" dirty="0" smtClean="0"/>
              <a:t>?</a:t>
            </a:r>
          </a:p>
          <a:p>
            <a:r>
              <a:rPr lang="zh-TW" altLang="en-US" dirty="0"/>
              <a:t>如何</a:t>
            </a:r>
            <a:r>
              <a:rPr lang="zh-TW" altLang="en-US" dirty="0" smtClean="0"/>
              <a:t>解決學校班際排球賽男女比例問題</a:t>
            </a:r>
            <a:r>
              <a:rPr lang="en-US" altLang="zh-TW" dirty="0" smtClean="0"/>
              <a:t>?</a:t>
            </a:r>
          </a:p>
          <a:p>
            <a:r>
              <a:rPr lang="zh-TW" altLang="en-US" dirty="0"/>
              <a:t>如何</a:t>
            </a:r>
            <a:r>
              <a:rPr lang="zh-TW" altLang="en-US" dirty="0" smtClean="0"/>
              <a:t>解決學校代表隊出賽屢戰屢敗問題</a:t>
            </a:r>
            <a:r>
              <a:rPr lang="en-US" altLang="zh-TW" dirty="0" smtClean="0"/>
              <a:t>?</a:t>
            </a:r>
          </a:p>
          <a:p>
            <a:r>
              <a:rPr lang="zh-TW" altLang="en-US" dirty="0"/>
              <a:t>如何</a:t>
            </a:r>
            <a:r>
              <a:rPr lang="zh-TW" altLang="en-US" dirty="0" smtClean="0"/>
              <a:t>解決學校代表隊比賽相關費用、裝備問題</a:t>
            </a:r>
            <a:r>
              <a:rPr lang="en-US" altLang="zh-TW" dirty="0" smtClean="0"/>
              <a:t>?</a:t>
            </a:r>
          </a:p>
          <a:p>
            <a:r>
              <a:rPr lang="zh-TW" altLang="en-US" dirty="0"/>
              <a:t>如何</a:t>
            </a:r>
            <a:r>
              <a:rPr lang="zh-TW" altLang="en-US" dirty="0" smtClean="0"/>
              <a:t>解決學校代表隊團隊氣氛、課業壓力與導師問題</a:t>
            </a:r>
            <a:r>
              <a:rPr lang="en-US" altLang="zh-TW" dirty="0" smtClean="0"/>
              <a:t>?</a:t>
            </a:r>
          </a:p>
          <a:p>
            <a:r>
              <a:rPr lang="zh-TW" altLang="en-US" dirty="0"/>
              <a:t>如何</a:t>
            </a:r>
            <a:r>
              <a:rPr lang="zh-TW" altLang="en-US" dirty="0" smtClean="0"/>
              <a:t>解決學校代表隊公關形象、氣質出眾、文武兼具問題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158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有機會多交流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altLang="zh-TW" sz="3600" b="1" dirty="0" smtClean="0"/>
          </a:p>
          <a:p>
            <a:pPr marL="0" indent="0" algn="ctr">
              <a:buNone/>
            </a:pPr>
            <a:endParaRPr lang="en-US" altLang="zh-TW" sz="3600" b="1" dirty="0"/>
          </a:p>
          <a:p>
            <a:pPr marL="0" indent="0" algn="ctr">
              <a:buNone/>
            </a:pPr>
            <a:r>
              <a:rPr lang="zh-TW" altLang="en-US" sz="3600" b="1" dirty="0" smtClean="0"/>
              <a:t>謝謝指教</a:t>
            </a:r>
            <a:r>
              <a:rPr lang="en-US" altLang="zh-TW" sz="3600" b="1" dirty="0" smtClean="0"/>
              <a:t>!</a:t>
            </a:r>
          </a:p>
          <a:p>
            <a:pPr marL="0" indent="0" algn="ctr">
              <a:buNone/>
            </a:pPr>
            <a:endParaRPr lang="en-US" altLang="zh-TW" sz="3600" b="1" dirty="0"/>
          </a:p>
          <a:p>
            <a:pPr marL="0" indent="0" algn="ctr">
              <a:buNone/>
            </a:pPr>
            <a:r>
              <a:rPr lang="en-US" altLang="zh-TW" sz="3600" b="1" dirty="0" smtClean="0">
                <a:hlinkClick r:id="rId2"/>
              </a:rPr>
              <a:t>Email: yiche28@yahoo.com.tw</a:t>
            </a:r>
            <a:endParaRPr lang="en-US" altLang="zh-TW" sz="3600" b="1" dirty="0" smtClean="0"/>
          </a:p>
          <a:p>
            <a:pPr marL="0" indent="0" algn="ctr">
              <a:buNone/>
            </a:pPr>
            <a:r>
              <a:rPr lang="zh-TW" altLang="en-US" sz="3600" b="1" dirty="0"/>
              <a:t>臉</a:t>
            </a:r>
            <a:r>
              <a:rPr lang="zh-TW" altLang="en-US" sz="3600" b="1" dirty="0" smtClean="0"/>
              <a:t>書  </a:t>
            </a:r>
            <a:r>
              <a:rPr lang="zh-TW" altLang="en-US" sz="3600" b="1" dirty="0" smtClean="0">
                <a:solidFill>
                  <a:srgbClr val="C00000"/>
                </a:solidFill>
              </a:rPr>
              <a:t>陶以哲</a:t>
            </a:r>
            <a:r>
              <a:rPr lang="de-DE" altLang="zh-TW" sz="2800" b="1" dirty="0" smtClean="0"/>
              <a:t>https</a:t>
            </a:r>
            <a:r>
              <a:rPr lang="de-DE" altLang="zh-TW" sz="2800" b="1" dirty="0"/>
              <a:t>://www.facebook.com/yiche.tao</a:t>
            </a:r>
            <a:endParaRPr lang="en-US" altLang="zh-TW" sz="2800" b="1" dirty="0" smtClean="0"/>
          </a:p>
          <a:p>
            <a:pPr marL="0" indent="0" algn="ctr">
              <a:buNone/>
            </a:pPr>
            <a:r>
              <a:rPr lang="zh-TW" altLang="en-US" sz="3600" b="1" dirty="0" smtClean="0"/>
              <a:t>手機</a:t>
            </a:r>
            <a:r>
              <a:rPr lang="en-US" altLang="zh-TW" sz="3600" b="1" dirty="0" smtClean="0"/>
              <a:t>:</a:t>
            </a:r>
            <a:r>
              <a:rPr lang="zh-TW" altLang="en-US" sz="3600" b="1" dirty="0" smtClean="0"/>
              <a:t> </a:t>
            </a:r>
            <a:r>
              <a:rPr lang="en-US" altLang="zh-TW" sz="3600" b="1" dirty="0" smtClean="0"/>
              <a:t>0928-317-098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22479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體育課過去、現在到未來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現在走到</a:t>
            </a:r>
            <a:r>
              <a:rPr lang="zh-TW" altLang="en-US" dirty="0" smtClean="0"/>
              <a:t>了素養導向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從標準、綱要、課綱到素養</a:t>
            </a:r>
            <a:endParaRPr lang="en-US" altLang="zh-TW" dirty="0"/>
          </a:p>
          <a:p>
            <a:r>
              <a:rPr lang="zh-TW" altLang="en-US" dirty="0"/>
              <a:t>體育素養</a:t>
            </a:r>
            <a:r>
              <a:rPr lang="en-US" altLang="zh-TW" dirty="0"/>
              <a:t>(Physical Literacy</a:t>
            </a:r>
            <a:r>
              <a:rPr lang="en-US" altLang="zh-TW" dirty="0" smtClean="0"/>
              <a:t>)</a:t>
            </a:r>
            <a:endParaRPr lang="de-DE" altLang="zh-TW" dirty="0"/>
          </a:p>
          <a:p>
            <a:pPr marL="0" indent="0">
              <a:buNone/>
            </a:pPr>
            <a:endParaRPr lang="en-US" altLang="zh-TW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C00000"/>
                </a:solidFill>
              </a:rPr>
              <a:t>體育素養縱評</a:t>
            </a:r>
            <a:r>
              <a:rPr lang="en-US" altLang="zh-TW" b="1" dirty="0" smtClean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Edwards, L. C., Bryant, A. S., Keegan, R. J., Morgan, K., &amp; Jones, A. M. (2017). Definitions, foundations and associations of physical literacy: a systematic review. Sports medicine, 47(1), 113-126.</a:t>
            </a:r>
            <a:endParaRPr lang="de-DE" altLang="zh-TW" b="1" dirty="0">
              <a:solidFill>
                <a:srgbClr val="C00000"/>
              </a:solidFill>
            </a:endParaRPr>
          </a:p>
          <a:p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8895232"/>
              </p:ext>
            </p:extLst>
          </p:nvPr>
        </p:nvGraphicFramePr>
        <p:xfrm>
          <a:off x="3491880" y="4377680"/>
          <a:ext cx="4680520" cy="24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5346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de-DE" altLang="zh-TW" dirty="0" smtClean="0"/>
              <a:t>Whitehead</a:t>
            </a:r>
            <a:r>
              <a:rPr lang="zh-TW" altLang="en-US" dirty="0" smtClean="0"/>
              <a:t> 對身體</a:t>
            </a:r>
            <a:r>
              <a:rPr lang="en-US" altLang="zh-TW" dirty="0" smtClean="0"/>
              <a:t>/</a:t>
            </a:r>
            <a:r>
              <a:rPr lang="zh-TW" altLang="en-US" dirty="0" smtClean="0"/>
              <a:t>體育</a:t>
            </a:r>
            <a:r>
              <a:rPr lang="en-US" altLang="zh-TW" dirty="0" smtClean="0"/>
              <a:t>/</a:t>
            </a:r>
            <a:r>
              <a:rPr lang="zh-TW" altLang="en-US" dirty="0" smtClean="0"/>
              <a:t>運動的命題假設</a:t>
            </a:r>
            <a:r>
              <a:rPr lang="en-US" altLang="zh-TW" dirty="0" smtClean="0"/>
              <a:t>?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de-DE" altLang="zh-TW" sz="3100" dirty="0"/>
              <a:t>The </a:t>
            </a:r>
            <a:r>
              <a:rPr lang="de-DE" altLang="zh-TW" sz="3100" dirty="0" smtClean="0"/>
              <a:t>Core Concept </a:t>
            </a:r>
            <a:r>
              <a:rPr lang="de-DE" altLang="zh-TW" sz="3100" dirty="0"/>
              <a:t>of Physical </a:t>
            </a:r>
            <a:r>
              <a:rPr lang="de-DE" altLang="zh-TW" sz="3100" dirty="0" smtClean="0"/>
              <a:t>Literacy</a:t>
            </a:r>
            <a:r>
              <a:rPr lang="de-DE" altLang="zh-TW" dirty="0"/>
              <a:t/>
            </a:r>
            <a:br>
              <a:rPr lang="de-DE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b="1" dirty="0" smtClean="0"/>
              <a:t>Monism(</a:t>
            </a:r>
            <a:r>
              <a:rPr lang="zh-TW" altLang="en-US" b="1" dirty="0" smtClean="0"/>
              <a:t>一元論</a:t>
            </a:r>
            <a:r>
              <a:rPr lang="en-US" altLang="zh-TW" b="1" dirty="0" smtClean="0"/>
              <a:t>) </a:t>
            </a:r>
            <a:r>
              <a:rPr lang="en-US" altLang="zh-TW" dirty="0" smtClean="0"/>
              <a:t>embraces a</a:t>
            </a:r>
            <a:r>
              <a:rPr lang="zh-TW" altLang="en-US" dirty="0" smtClean="0"/>
              <a:t> </a:t>
            </a:r>
            <a:r>
              <a:rPr lang="en-US" altLang="zh-TW" dirty="0" smtClean="0"/>
              <a:t>commitment </a:t>
            </a:r>
            <a:r>
              <a:rPr lang="en-US" altLang="zh-TW" dirty="0"/>
              <a:t>to the </a:t>
            </a:r>
            <a:r>
              <a:rPr lang="en-US" altLang="zh-TW" b="1" dirty="0">
                <a:solidFill>
                  <a:srgbClr val="C00000"/>
                </a:solidFill>
              </a:rPr>
              <a:t>individual as a whole </a:t>
            </a:r>
            <a:r>
              <a:rPr lang="en-US" altLang="zh-TW" dirty="0"/>
              <a:t>rather than being comprised of separate parts. Significant here is the body/mind </a:t>
            </a:r>
            <a:r>
              <a:rPr lang="en-US" altLang="zh-TW" dirty="0" smtClean="0"/>
              <a:t>split.</a:t>
            </a:r>
            <a:r>
              <a:rPr lang="zh-TW" altLang="en-US" dirty="0" smtClean="0"/>
              <a:t> </a:t>
            </a:r>
            <a:r>
              <a:rPr lang="en-US" altLang="zh-TW" dirty="0" smtClean="0">
                <a:solidFill>
                  <a:srgbClr val="C00000"/>
                </a:solidFill>
              </a:rPr>
              <a:t>This </a:t>
            </a:r>
            <a:r>
              <a:rPr lang="en-US" altLang="zh-TW" dirty="0">
                <a:solidFill>
                  <a:srgbClr val="C00000"/>
                </a:solidFill>
              </a:rPr>
              <a:t>has implications regarding teachers’ interactions with </a:t>
            </a:r>
            <a:r>
              <a:rPr lang="en-US" altLang="zh-TW" dirty="0" smtClean="0">
                <a:solidFill>
                  <a:srgbClr val="C00000"/>
                </a:solidFill>
              </a:rPr>
              <a:t>the</a:t>
            </a:r>
            <a:r>
              <a:rPr lang="zh-TW" altLang="en-US" dirty="0" smtClean="0">
                <a:solidFill>
                  <a:srgbClr val="C00000"/>
                </a:solidFill>
              </a:rPr>
              <a:t> </a:t>
            </a:r>
            <a:r>
              <a:rPr lang="en-US" altLang="zh-TW" dirty="0" smtClean="0">
                <a:solidFill>
                  <a:srgbClr val="C00000"/>
                </a:solidFill>
              </a:rPr>
              <a:t>individual</a:t>
            </a:r>
            <a:r>
              <a:rPr lang="en-US" altLang="zh-TW" dirty="0">
                <a:solidFill>
                  <a:srgbClr val="C00000"/>
                </a:solidFill>
              </a:rPr>
              <a:t>, who should never be treated as just an object. </a:t>
            </a:r>
            <a:r>
              <a:rPr lang="zh-TW" altLang="en-US" dirty="0" smtClean="0">
                <a:solidFill>
                  <a:srgbClr val="C00000"/>
                </a:solidFill>
              </a:rPr>
              <a:t>身心一體、全人</a:t>
            </a:r>
            <a:r>
              <a:rPr lang="en-US" altLang="zh-TW" dirty="0" smtClean="0">
                <a:solidFill>
                  <a:srgbClr val="C00000"/>
                </a:solidFill>
              </a:rPr>
              <a:t>(</a:t>
            </a:r>
            <a:r>
              <a:rPr lang="zh-TW" altLang="en-US" dirty="0" smtClean="0">
                <a:solidFill>
                  <a:srgbClr val="C00000"/>
                </a:solidFill>
              </a:rPr>
              <a:t>學生</a:t>
            </a:r>
            <a:r>
              <a:rPr lang="en-US" altLang="zh-TW" dirty="0" smtClean="0">
                <a:solidFill>
                  <a:srgbClr val="C00000"/>
                </a:solidFill>
              </a:rPr>
              <a:t>)</a:t>
            </a:r>
            <a:r>
              <a:rPr lang="zh-TW" altLang="en-US" dirty="0" smtClean="0">
                <a:solidFill>
                  <a:srgbClr val="C00000"/>
                </a:solidFill>
              </a:rPr>
              <a:t>觀點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r>
              <a:rPr lang="en-US" altLang="zh-TW" b="1" dirty="0" smtClean="0"/>
              <a:t>Existentialism (</a:t>
            </a:r>
            <a:r>
              <a:rPr lang="zh-TW" altLang="en-US" b="1" dirty="0" smtClean="0"/>
              <a:t>存在主義</a:t>
            </a:r>
            <a:r>
              <a:rPr lang="en-US" altLang="zh-TW" b="1" dirty="0" smtClean="0"/>
              <a:t>)</a:t>
            </a:r>
            <a:r>
              <a:rPr lang="zh-TW" altLang="en-US" b="1" dirty="0" smtClean="0"/>
              <a:t> </a:t>
            </a:r>
            <a:r>
              <a:rPr lang="en-US" altLang="zh-TW" dirty="0" smtClean="0"/>
              <a:t>argues </a:t>
            </a:r>
            <a:r>
              <a:rPr lang="en-US" altLang="zh-TW" dirty="0"/>
              <a:t>that our nature develops as a result of our </a:t>
            </a:r>
            <a:r>
              <a:rPr lang="en-US" altLang="zh-TW" dirty="0" smtClean="0"/>
              <a:t>cumulative</a:t>
            </a:r>
            <a:r>
              <a:rPr lang="zh-TW" altLang="en-US" dirty="0" smtClean="0"/>
              <a:t> </a:t>
            </a:r>
            <a:r>
              <a:rPr lang="en-US" altLang="zh-TW" dirty="0" smtClean="0"/>
              <a:t>interactions </a:t>
            </a:r>
            <a:r>
              <a:rPr lang="en-US" altLang="zh-TW" dirty="0"/>
              <a:t>with the world. This suggests that a </a:t>
            </a:r>
            <a:r>
              <a:rPr lang="en-US" altLang="zh-TW" dirty="0">
                <a:solidFill>
                  <a:srgbClr val="C00000"/>
                </a:solidFill>
              </a:rPr>
              <a:t>wide variety </a:t>
            </a:r>
            <a:r>
              <a:rPr lang="en-US" altLang="zh-TW" dirty="0" smtClean="0">
                <a:solidFill>
                  <a:srgbClr val="C00000"/>
                </a:solidFill>
              </a:rPr>
              <a:t>of</a:t>
            </a:r>
            <a:r>
              <a:rPr lang="zh-TW" altLang="en-US" dirty="0" smtClean="0">
                <a:solidFill>
                  <a:srgbClr val="C00000"/>
                </a:solidFill>
              </a:rPr>
              <a:t> </a:t>
            </a:r>
            <a:r>
              <a:rPr lang="en-US" altLang="zh-TW" dirty="0" smtClean="0">
                <a:solidFill>
                  <a:srgbClr val="C00000"/>
                </a:solidFill>
              </a:rPr>
              <a:t>activity </a:t>
            </a:r>
            <a:r>
              <a:rPr lang="en-US" altLang="zh-TW" dirty="0">
                <a:solidFill>
                  <a:srgbClr val="C00000"/>
                </a:solidFill>
              </a:rPr>
              <a:t>contexts are important </a:t>
            </a:r>
            <a:r>
              <a:rPr lang="en-US" altLang="zh-TW" dirty="0"/>
              <a:t>in providing a rich context in </a:t>
            </a:r>
            <a:r>
              <a:rPr lang="en-US" altLang="zh-TW" dirty="0" smtClean="0"/>
              <a:t>which</a:t>
            </a:r>
            <a:r>
              <a:rPr lang="zh-TW" altLang="en-US" dirty="0" smtClean="0"/>
              <a:t> </a:t>
            </a:r>
            <a:r>
              <a:rPr lang="en-US" altLang="zh-TW" dirty="0" smtClean="0"/>
              <a:t>to </a:t>
            </a:r>
            <a:r>
              <a:rPr lang="en-US" altLang="zh-TW" dirty="0"/>
              <a:t>foster physical literacy</a:t>
            </a:r>
            <a:r>
              <a:rPr lang="en-US" altLang="zh-TW" dirty="0" smtClean="0"/>
              <a:t>.</a:t>
            </a:r>
            <a:r>
              <a:rPr lang="zh-TW" altLang="en-US" dirty="0" smtClean="0"/>
              <a:t> </a:t>
            </a:r>
            <a:r>
              <a:rPr lang="zh-TW" altLang="en-US" dirty="0" smtClean="0">
                <a:solidFill>
                  <a:srgbClr val="C00000"/>
                </a:solidFill>
              </a:rPr>
              <a:t>多元的、後天環境的</a:t>
            </a:r>
            <a:r>
              <a:rPr lang="en-US" altLang="zh-TW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altLang="zh-TW" b="1" dirty="0" smtClean="0"/>
              <a:t>Phenomenological (</a:t>
            </a:r>
            <a:r>
              <a:rPr lang="zh-TW" altLang="en-US" b="1" dirty="0" smtClean="0"/>
              <a:t>現象學</a:t>
            </a:r>
            <a:r>
              <a:rPr lang="en-US" altLang="zh-TW" b="1" dirty="0" smtClean="0"/>
              <a:t>)</a:t>
            </a:r>
            <a:r>
              <a:rPr lang="zh-TW" altLang="en-US" b="1" dirty="0" smtClean="0"/>
              <a:t> </a:t>
            </a:r>
            <a:r>
              <a:rPr lang="en-US" altLang="zh-TW" dirty="0" smtClean="0"/>
              <a:t>views </a:t>
            </a:r>
            <a:r>
              <a:rPr lang="en-US" altLang="zh-TW" dirty="0"/>
              <a:t>set out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position </a:t>
            </a:r>
            <a:r>
              <a:rPr lang="en-US" altLang="zh-TW" dirty="0"/>
              <a:t>that each individual perceives the world from a </a:t>
            </a:r>
            <a:r>
              <a:rPr lang="en-US" altLang="zh-TW" dirty="0" smtClean="0"/>
              <a:t>particular</a:t>
            </a:r>
            <a:r>
              <a:rPr lang="zh-TW" altLang="en-US" dirty="0" smtClean="0"/>
              <a:t> </a:t>
            </a:r>
            <a:r>
              <a:rPr lang="en-US" altLang="zh-TW" dirty="0" smtClean="0"/>
              <a:t>standpoint </a:t>
            </a:r>
            <a:r>
              <a:rPr lang="en-US" altLang="zh-TW" dirty="0"/>
              <a:t>that has come into being as a result of all </a:t>
            </a:r>
            <a:r>
              <a:rPr lang="en-US" altLang="zh-TW" dirty="0" smtClean="0"/>
              <a:t>previous</a:t>
            </a:r>
            <a:r>
              <a:rPr lang="zh-TW" altLang="en-US" dirty="0" smtClean="0"/>
              <a:t> </a:t>
            </a:r>
            <a:r>
              <a:rPr lang="en-US" altLang="zh-TW" dirty="0" smtClean="0"/>
              <a:t>experiences</a:t>
            </a:r>
            <a:r>
              <a:rPr lang="en-US" altLang="zh-TW" dirty="0"/>
              <a:t>. This view alerts teachers to the uniqueness of </a:t>
            </a:r>
            <a:r>
              <a:rPr lang="en-US" altLang="zh-TW" dirty="0" smtClean="0"/>
              <a:t>each</a:t>
            </a:r>
            <a:r>
              <a:rPr lang="zh-TW" altLang="en-US" dirty="0" smtClean="0"/>
              <a:t> </a:t>
            </a:r>
            <a:r>
              <a:rPr lang="en-US" altLang="zh-TW" dirty="0" smtClean="0"/>
              <a:t>learner</a:t>
            </a:r>
            <a:r>
              <a:rPr lang="en-US" altLang="zh-TW" dirty="0"/>
              <a:t>, and thus, the need for differentiation in teaching</a:t>
            </a:r>
            <a:r>
              <a:rPr lang="en-US" altLang="zh-TW" dirty="0">
                <a:solidFill>
                  <a:srgbClr val="C00000"/>
                </a:solidFill>
              </a:rPr>
              <a:t>. </a:t>
            </a:r>
            <a:r>
              <a:rPr lang="zh-TW" altLang="en-US" dirty="0" smtClean="0">
                <a:solidFill>
                  <a:srgbClr val="C00000"/>
                </a:solidFill>
              </a:rPr>
              <a:t> 相對社會建構、教</a:t>
            </a:r>
            <a:r>
              <a:rPr lang="en-US" altLang="zh-TW" dirty="0" smtClean="0">
                <a:solidFill>
                  <a:srgbClr val="C00000"/>
                </a:solidFill>
              </a:rPr>
              <a:t>/</a:t>
            </a:r>
            <a:r>
              <a:rPr lang="zh-TW" altLang="en-US" dirty="0" smtClean="0">
                <a:solidFill>
                  <a:srgbClr val="C00000"/>
                </a:solidFill>
              </a:rPr>
              <a:t>學者獨特生命史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 smtClean="0"/>
              <a:t>https</a:t>
            </a:r>
            <a:r>
              <a:rPr lang="en-US" altLang="zh-TW" dirty="0"/>
              <a:t>://www.tandfonline.com/doi/abs/10.1080/1740898010060205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3306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>Physical Literacy</a:t>
            </a:r>
            <a:r>
              <a:rPr lang="zh-TW" altLang="en-US" dirty="0" smtClean="0"/>
              <a:t> 身體</a:t>
            </a:r>
            <a:r>
              <a:rPr lang="en-US" altLang="zh-TW" dirty="0" smtClean="0"/>
              <a:t>(</a:t>
            </a:r>
            <a:r>
              <a:rPr lang="zh-TW" altLang="en-US" dirty="0" smtClean="0"/>
              <a:t>體育</a:t>
            </a:r>
            <a:r>
              <a:rPr lang="en-US" altLang="zh-TW" dirty="0" smtClean="0"/>
              <a:t>/</a:t>
            </a:r>
            <a:r>
              <a:rPr lang="zh-TW" altLang="en-US" dirty="0" smtClean="0"/>
              <a:t>運動</a:t>
            </a:r>
            <a:r>
              <a:rPr lang="en-US" altLang="zh-TW" dirty="0" smtClean="0"/>
              <a:t>)</a:t>
            </a:r>
            <a:r>
              <a:rPr lang="zh-TW" altLang="en-US" dirty="0" smtClean="0"/>
              <a:t>素養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C00000"/>
                </a:solidFill>
              </a:rPr>
              <a:t>“</a:t>
            </a:r>
            <a:r>
              <a:rPr lang="zh-TW" altLang="en-US" b="1" dirty="0" smtClean="0">
                <a:solidFill>
                  <a:srgbClr val="C00000"/>
                </a:solidFill>
              </a:rPr>
              <a:t>透過動機、自信心、身體競爭性、知識與理解等綜合面向，一生能有益的維持身體活動的追求，並保持鑑賞與負責的態度行為。</a:t>
            </a:r>
            <a:r>
              <a:rPr lang="en-US" altLang="zh-TW" b="1" dirty="0" smtClean="0">
                <a:solidFill>
                  <a:srgbClr val="C00000"/>
                </a:solidFill>
              </a:rPr>
              <a:t>”</a:t>
            </a:r>
          </a:p>
          <a:p>
            <a:endParaRPr lang="en-US" altLang="zh-TW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C00000"/>
                </a:solidFill>
              </a:rPr>
              <a:t>  </a:t>
            </a:r>
            <a:r>
              <a:rPr lang="en-US" altLang="zh-TW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“</a:t>
            </a:r>
            <a:r>
              <a:rPr lang="en-US" altLang="zh-TW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the </a:t>
            </a:r>
            <a:r>
              <a:rPr lang="en-US" altLang="zh-TW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motivation, confidence, </a:t>
            </a:r>
            <a:endParaRPr lang="en-US" altLang="zh-TW" i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</a:t>
            </a:r>
            <a:r>
              <a:rPr lang="en-US" altLang="zh-TW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physical </a:t>
            </a:r>
            <a:r>
              <a:rPr lang="en-US" altLang="zh-TW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competence, </a:t>
            </a:r>
            <a:endParaRPr lang="en-US" altLang="zh-TW" i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</a:t>
            </a:r>
            <a:r>
              <a:rPr lang="en-US" altLang="zh-TW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knowledge </a:t>
            </a:r>
            <a:r>
              <a:rPr lang="en-US" altLang="zh-TW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and understanding </a:t>
            </a:r>
            <a:endParaRPr lang="en-US" altLang="zh-TW" i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</a:t>
            </a:r>
            <a:r>
              <a:rPr lang="en-US" altLang="zh-TW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to value</a:t>
            </a:r>
            <a:r>
              <a:rPr lang="zh-TW" altLang="en-US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zh-TW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and </a:t>
            </a:r>
            <a:r>
              <a:rPr lang="en-US" altLang="zh-TW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take responsibility </a:t>
            </a:r>
            <a:endParaRPr lang="en-US" altLang="zh-TW" i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zh-TW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for </a:t>
            </a:r>
            <a:r>
              <a:rPr lang="en-US" altLang="zh-TW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maintaining </a:t>
            </a:r>
            <a:endParaRPr lang="en-US" altLang="zh-TW" i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zh-TW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purposeful </a:t>
            </a:r>
            <a:r>
              <a:rPr lang="en-US" altLang="zh-TW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physical pursuits/activities </a:t>
            </a:r>
            <a:endParaRPr lang="en-US" altLang="zh-TW" i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i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zh-TW" altLang="en-US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zh-TW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throughout</a:t>
            </a:r>
            <a:r>
              <a:rPr lang="zh-TW" altLang="en-US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zh-TW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the </a:t>
            </a:r>
            <a:r>
              <a:rPr lang="en-US" altLang="zh-TW" i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lifecourse</a:t>
            </a:r>
            <a:r>
              <a:rPr lang="en-US" altLang="zh-TW" i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.”</a:t>
            </a:r>
            <a:endParaRPr lang="zh-TW" altLang="en-US" i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08920"/>
            <a:ext cx="339039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9765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清晰度">
  <a:themeElements>
    <a:clrScheme name="清晰度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清晰度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21827</TotalTime>
  <Words>4373</Words>
  <Application>Microsoft Office PowerPoint</Application>
  <PresentationFormat>如螢幕大小 (4:3)</PresentationFormat>
  <Paragraphs>427</Paragraphs>
  <Slides>66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66</vt:i4>
      </vt:variant>
    </vt:vector>
  </HeadingPairs>
  <TitlesOfParts>
    <vt:vector size="67" baseType="lpstr">
      <vt:lpstr>清晰度</vt:lpstr>
      <vt:lpstr>   體育與素養導向評量:          是考試、學習、遊戲、 還是生活?</vt:lpstr>
      <vt:lpstr>講者分享大綱</vt:lpstr>
      <vt:lpstr>緣起</vt:lpstr>
      <vt:lpstr>首先我們來解構體育課</vt:lpstr>
      <vt:lpstr>From cradle to the grave…</vt:lpstr>
      <vt:lpstr> 當體育運動領域名稱持續流變….                                    …..市場永遠當道  </vt:lpstr>
      <vt:lpstr>體育課過去、現在到未來 現在走到了素養導向</vt:lpstr>
      <vt:lpstr>Whitehead 對身體/體育/運動的命題假設? The Core Concept of Physical Literacy </vt:lpstr>
      <vt:lpstr>Physical Literacy 身體(體育/運動)素養</vt:lpstr>
      <vt:lpstr>身體/體育素養因時序 (brute fact) 產生不同學習/發展重點</vt:lpstr>
      <vt:lpstr>素養 = 氣質 = 資本 = 文化 = 能耐</vt:lpstr>
      <vt:lpstr>身體/體育素養誰在定義? 感受典範轉移 從 Acquisition 到 Participation (Sfard, 1998)</vt:lpstr>
      <vt:lpstr>  身體/體育素養的效度?  Individual (e.g.,Psychological)  Situated learning (e.g., workplace)     Global (e.g.,socio-cultural)   “從區域到全球一致性/變異性?”</vt:lpstr>
      <vt:lpstr>教育領域的素養論述  決定 了體育的價值與資源如何分配</vt:lpstr>
      <vt:lpstr>他山之石:  競技以外的物理性、社會性意義</vt:lpstr>
      <vt:lpstr> 體育 (素養) 是演化的， 是生活經驗理解、學習、反思確認、 解構與再創造</vt:lpstr>
      <vt:lpstr> “終究，專業工作者習於反思、嘗試、確認怎樣的身體品味、運動知能與素養，能訴諸於外，因應環境社會對教育(身體教育)想像與期待，過程中持續願意接受討論，甚至接受質疑。”</vt:lpstr>
      <vt:lpstr>Physical Literacy 怎麼評量?        長期體育測驗技能動作取向現象</vt:lpstr>
      <vt:lpstr>CAPL</vt:lpstr>
      <vt:lpstr>終究，評量是很社會性的 …</vt:lpstr>
      <vt:lpstr>問題?</vt:lpstr>
      <vt:lpstr>我是誰? 我怎麼看 </vt:lpstr>
      <vt:lpstr>自己體育教學現場五四三/教學研究產出</vt:lpstr>
      <vt:lpstr>評量是甚麼</vt:lpstr>
      <vt:lpstr>評量的實作</vt:lpstr>
      <vt:lpstr>觀點: 評量(過程到結果)是多面向學習</vt:lpstr>
      <vt:lpstr>教育性評量</vt:lpstr>
      <vt:lpstr>Linking to the future </vt:lpstr>
      <vt:lpstr>Linking to the future </vt:lpstr>
      <vt:lpstr>Linking to the future</vt:lpstr>
      <vt:lpstr>評量的向度與可能性</vt:lpstr>
      <vt:lpstr>評估量表</vt:lpstr>
      <vt:lpstr>評估表格4 x 3</vt:lpstr>
      <vt:lpstr>例: 籃球1分鐘六定點兩人協力投籃 特定動作精熟導向/比賽情境/</vt:lpstr>
      <vt:lpstr>籃球1分鐘六定點兩人協力投籃</vt:lpstr>
      <vt:lpstr>1分鐘、六定點、兩人協力籃球投籃</vt:lpstr>
      <vt:lpstr>比賽導向學習 (TGFU)  參與就是評量 </vt:lpstr>
      <vt:lpstr>用排球打手足球: 實際在練習排球低手 (創造與建構過程可以確認評量/學習品質)</vt:lpstr>
      <vt:lpstr>比賽導向學習 (TGFU)， 評量的意涵與實作?</vt:lpstr>
      <vt:lpstr>師生製作運動冠軍戒指</vt:lpstr>
      <vt:lpstr>生活科技跨體育</vt:lpstr>
      <vt:lpstr>評量當然也可以手作呈現，看別科怎麼做</vt:lpstr>
      <vt:lpstr>一個行政教師、水火箭、與運動會的故事</vt:lpstr>
      <vt:lpstr>另一個數學老師向量與定向越野</vt:lpstr>
      <vt:lpstr>體育老師手做跨欄欄架</vt:lpstr>
      <vt:lpstr>這不也是跨領域?</vt:lpstr>
      <vt:lpstr>學習檔案歷程</vt:lpstr>
      <vt:lpstr>學習歷程檔案 </vt:lpstr>
      <vt:lpstr>動作技術/報告/作品實作以外 紙筆測驗，體育筆試可以怎麼出?</vt:lpstr>
      <vt:lpstr>體育以外的人在想甚麼? 別的學科他們在想甚麼?</vt:lpstr>
      <vt:lpstr>地理人文知識考題， 透過時事性運動賽事包裝呈現</vt:lpstr>
      <vt:lpstr>總統任期、中央部會權力、人民權力限縮等， 可以如何在體育運動考題類似呈現?</vt:lpstr>
      <vt:lpstr>歷史考題， 運動考題如何歷史呈現?</vt:lpstr>
      <vt:lpstr>語言在體育考卷如何情境化?</vt:lpstr>
      <vt:lpstr>如何扣到素養所謂的 “標準”?</vt:lpstr>
      <vt:lpstr>我的體育筆試</vt:lpstr>
      <vt:lpstr>運動與社群網路</vt:lpstr>
      <vt:lpstr>運動與微電影</vt:lpstr>
      <vt:lpstr>運動與媒體</vt:lpstr>
      <vt:lpstr>體育課教學體悟</vt:lpstr>
      <vt:lpstr>建議</vt:lpstr>
      <vt:lpstr>關鍵是:  問題是甚麼? 如何解決?未來的挑戰?</vt:lpstr>
      <vt:lpstr>試作: 如何透過校園情境、跨領域不同教科書，發展出具生態效度的體育筆試考題 </vt:lpstr>
      <vt:lpstr>PowerPoint 簡報</vt:lpstr>
      <vt:lpstr>主體或客體?</vt:lpstr>
      <vt:lpstr>有機會多交流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體育素養</dc:title>
  <dc:creator>Tao</dc:creator>
  <cp:lastModifiedBy>Tao</cp:lastModifiedBy>
  <cp:revision>107</cp:revision>
  <cp:lastPrinted>2019-03-12T01:31:01Z</cp:lastPrinted>
  <dcterms:created xsi:type="dcterms:W3CDTF">2019-01-05T01:58:00Z</dcterms:created>
  <dcterms:modified xsi:type="dcterms:W3CDTF">2019-03-12T10:28:39Z</dcterms:modified>
</cp:coreProperties>
</file>